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ls" ContentType="application/vnd.ms-exce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charts/chart3.xml" ContentType="application/vnd.openxmlformats-officedocument.drawingml.chart+xml"/>
  <Default Extension="xlsx" ContentType="application/vnd.openxmlformats-officedocument.spreadsheetml.sheet"/>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96" r:id="rId1"/>
  </p:sldMasterIdLst>
  <p:notesMasterIdLst>
    <p:notesMasterId r:id="rId30"/>
  </p:notesMasterIdLst>
  <p:handoutMasterIdLst>
    <p:handoutMasterId r:id="rId31"/>
  </p:handoutMasterIdLst>
  <p:sldIdLst>
    <p:sldId id="256" r:id="rId2"/>
    <p:sldId id="361" r:id="rId3"/>
    <p:sldId id="667" r:id="rId4"/>
    <p:sldId id="668" r:id="rId5"/>
    <p:sldId id="669" r:id="rId6"/>
    <p:sldId id="670" r:id="rId7"/>
    <p:sldId id="672" r:id="rId8"/>
    <p:sldId id="694" r:id="rId9"/>
    <p:sldId id="689" r:id="rId10"/>
    <p:sldId id="680" r:id="rId11"/>
    <p:sldId id="681" r:id="rId12"/>
    <p:sldId id="682" r:id="rId13"/>
    <p:sldId id="690" r:id="rId14"/>
    <p:sldId id="674" r:id="rId15"/>
    <p:sldId id="675" r:id="rId16"/>
    <p:sldId id="673" r:id="rId17"/>
    <p:sldId id="676" r:id="rId18"/>
    <p:sldId id="677" r:id="rId19"/>
    <p:sldId id="678" r:id="rId20"/>
    <p:sldId id="679" r:id="rId21"/>
    <p:sldId id="691" r:id="rId22"/>
    <p:sldId id="683" r:id="rId23"/>
    <p:sldId id="684" r:id="rId24"/>
    <p:sldId id="685" r:id="rId25"/>
    <p:sldId id="686" r:id="rId26"/>
    <p:sldId id="687" r:id="rId27"/>
    <p:sldId id="688" r:id="rId28"/>
    <p:sldId id="693" r:id="rId29"/>
  </p:sldIdLst>
  <p:sldSz cx="9144000" cy="6858000" type="screen4x3"/>
  <p:notesSz cx="6759575" cy="9867900"/>
  <p:embeddedFontLst>
    <p:embeddedFont>
      <p:font typeface="Arial Cyr" pitchFamily="34" charset="0"/>
      <p:regular r:id="rId32"/>
      <p:bold r:id="rId33"/>
      <p:italic r:id="rId34"/>
      <p:boldItalic r:id="rId35"/>
    </p:embeddedFont>
    <p:embeddedFont>
      <p:font typeface="Tahoma" pitchFamily="34" charset="0"/>
      <p:regular r:id="rId36"/>
      <p:bold r:id="rId37"/>
    </p:embeddedFont>
  </p:embeddedFont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73F89"/>
    <a:srgbClr val="FF9933"/>
    <a:srgbClr val="FF0000"/>
    <a:srgbClr val="CCECFF"/>
    <a:srgbClr val="DAE0F0"/>
    <a:srgbClr val="CC99C8"/>
    <a:srgbClr val="D6D8E4"/>
    <a:srgbClr val="DAE0E0"/>
    <a:srgbClr val="CCFFFF"/>
  </p:clrMru>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740" autoAdjust="0"/>
    <p:restoredTop sz="81378" autoAdjust="0"/>
  </p:normalViewPr>
  <p:slideViewPr>
    <p:cSldViewPr snapToGrid="0" showGuides="1">
      <p:cViewPr varScale="1">
        <p:scale>
          <a:sx n="91" d="100"/>
          <a:sy n="91" d="100"/>
        </p:scale>
        <p:origin x="-1674" y="-96"/>
      </p:cViewPr>
      <p:guideLst>
        <p:guide orient="horz" pos="2160"/>
        <p:guide pos="2880"/>
      </p:guideLst>
    </p:cSldViewPr>
  </p:slideViewPr>
  <p:outlineViewPr>
    <p:cViewPr>
      <p:scale>
        <a:sx n="25" d="100"/>
        <a:sy n="25" d="100"/>
      </p:scale>
      <p:origin x="0" y="12581"/>
    </p:cViewPr>
  </p:outlineViewPr>
  <p:notesTextViewPr>
    <p:cViewPr>
      <p:scale>
        <a:sx n="75" d="100"/>
        <a:sy n="75" d="100"/>
      </p:scale>
      <p:origin x="0" y="0"/>
    </p:cViewPr>
  </p:notesTextViewPr>
  <p:sorterViewPr>
    <p:cViewPr>
      <p:scale>
        <a:sx n="66" d="100"/>
        <a:sy n="66" d="100"/>
      </p:scale>
      <p:origin x="0" y="0"/>
    </p:cViewPr>
  </p:sorterViewPr>
  <p:notesViewPr>
    <p:cSldViewPr snapToGrid="0" showGuides="1">
      <p:cViewPr varScale="1">
        <p:scale>
          <a:sx n="51" d="100"/>
          <a:sy n="51" d="100"/>
        </p:scale>
        <p:origin x="-1680" y="-91"/>
      </p:cViewPr>
      <p:guideLst>
        <p:guide orient="horz" pos="3108"/>
        <p:guide pos="2129"/>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3.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2.fntdata"/><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1.fntdata"/><Relationship Id="rId37" Type="http://schemas.openxmlformats.org/officeDocument/2006/relationships/font" Target="fonts/font6.fntdata"/><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5.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font" Target="fonts/font4.fntdata"/></Relationships>
</file>

<file path=ppt/charts/_rels/chart1.xml.rels><?xml version="1.0" encoding="UTF-8" standalone="yes"?>
<Relationships xmlns="http://schemas.openxmlformats.org/package/2006/relationships"><Relationship Id="rId1" Type="http://schemas.openxmlformats.org/officeDocument/2006/relationships/oleObject" Target="&#1044;&#1086;&#1082;&#1091;&#1084;&#1077;&#1085;&#1090;1!_1315213152"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1044;&#1086;&#1082;&#1091;&#1084;&#1077;&#1085;&#1090;1!_1315213301" TargetMode="External"/></Relationships>
</file>

<file path=ppt/charts/_rels/chart3.xml.rels><?xml version="1.0" encoding="UTF-8" standalone="yes"?>
<Relationships xmlns="http://schemas.openxmlformats.org/package/2006/relationships"><Relationship Id="rId1" Type="http://schemas.openxmlformats.org/officeDocument/2006/relationships/package" Target="../embeddings/_____Microsoft_Office_Excel1.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ru-RU"/>
  <c:chart>
    <c:plotArea>
      <c:layout>
        <c:manualLayout>
          <c:layoutTarget val="inner"/>
          <c:xMode val="edge"/>
          <c:yMode val="edge"/>
          <c:x val="0.16167664670658677"/>
          <c:y val="6.2305295950155888E-2"/>
          <c:w val="0.78443113772455086"/>
          <c:h val="0.75389408099688571"/>
        </c:manualLayout>
      </c:layout>
      <c:scatterChart>
        <c:scatterStyle val="lineMarker"/>
        <c:ser>
          <c:idx val="0"/>
          <c:order val="0"/>
          <c:spPr>
            <a:ln w="25400">
              <a:solidFill>
                <a:srgbClr val="000000"/>
              </a:solidFill>
              <a:prstDash val="lgDash"/>
            </a:ln>
          </c:spPr>
          <c:marker>
            <c:symbol val="square"/>
            <c:size val="3"/>
            <c:spPr>
              <a:noFill/>
              <a:ln w="9525">
                <a:noFill/>
              </a:ln>
            </c:spPr>
          </c:marker>
          <c:xVal>
            <c:numRef>
              <c:f>'[Лист в Документ1]СРАВНЕНИ_Э_РАСЧ'!$C$3:$C$20</c:f>
              <c:numCache>
                <c:formatCode>General</c:formatCode>
                <c:ptCount val="18"/>
                <c:pt idx="0">
                  <c:v>0</c:v>
                </c:pt>
                <c:pt idx="1">
                  <c:v>13</c:v>
                </c:pt>
                <c:pt idx="2">
                  <c:v>21</c:v>
                </c:pt>
                <c:pt idx="3">
                  <c:v>27</c:v>
                </c:pt>
                <c:pt idx="4">
                  <c:v>35</c:v>
                </c:pt>
                <c:pt idx="5">
                  <c:v>41</c:v>
                </c:pt>
                <c:pt idx="6">
                  <c:v>48</c:v>
                </c:pt>
                <c:pt idx="7">
                  <c:v>55</c:v>
                </c:pt>
                <c:pt idx="8">
                  <c:v>65</c:v>
                </c:pt>
                <c:pt idx="9">
                  <c:v>58</c:v>
                </c:pt>
                <c:pt idx="10">
                  <c:v>51</c:v>
                </c:pt>
                <c:pt idx="11">
                  <c:v>46</c:v>
                </c:pt>
                <c:pt idx="12">
                  <c:v>39</c:v>
                </c:pt>
                <c:pt idx="13">
                  <c:v>32</c:v>
                </c:pt>
                <c:pt idx="14">
                  <c:v>26</c:v>
                </c:pt>
                <c:pt idx="15">
                  <c:v>19</c:v>
                </c:pt>
                <c:pt idx="16">
                  <c:v>11</c:v>
                </c:pt>
                <c:pt idx="17">
                  <c:v>0</c:v>
                </c:pt>
              </c:numCache>
            </c:numRef>
          </c:xVal>
          <c:yVal>
            <c:numRef>
              <c:f>'[Лист в Документ1]СРАВНЕНИ_Э_РАСЧ'!$I$3:$I$20</c:f>
              <c:numCache>
                <c:formatCode>General</c:formatCode>
                <c:ptCount val="18"/>
                <c:pt idx="0">
                  <c:v>0</c:v>
                </c:pt>
                <c:pt idx="1">
                  <c:v>9.7000000000000011</c:v>
                </c:pt>
                <c:pt idx="2">
                  <c:v>18</c:v>
                </c:pt>
                <c:pt idx="3">
                  <c:v>20.5</c:v>
                </c:pt>
                <c:pt idx="4">
                  <c:v>25</c:v>
                </c:pt>
                <c:pt idx="5">
                  <c:v>28.8</c:v>
                </c:pt>
                <c:pt idx="6">
                  <c:v>31.9</c:v>
                </c:pt>
                <c:pt idx="7">
                  <c:v>31.8</c:v>
                </c:pt>
                <c:pt idx="8">
                  <c:v>23</c:v>
                </c:pt>
                <c:pt idx="9">
                  <c:v>19.200000000000003</c:v>
                </c:pt>
                <c:pt idx="10">
                  <c:v>12.3</c:v>
                </c:pt>
                <c:pt idx="11">
                  <c:v>11.2</c:v>
                </c:pt>
                <c:pt idx="12">
                  <c:v>9.9</c:v>
                </c:pt>
                <c:pt idx="13">
                  <c:v>6.5</c:v>
                </c:pt>
                <c:pt idx="14">
                  <c:v>5.5</c:v>
                </c:pt>
                <c:pt idx="15">
                  <c:v>4.7</c:v>
                </c:pt>
                <c:pt idx="16">
                  <c:v>3.1999999999999997</c:v>
                </c:pt>
                <c:pt idx="17">
                  <c:v>1</c:v>
                </c:pt>
              </c:numCache>
            </c:numRef>
          </c:yVal>
        </c:ser>
        <c:ser>
          <c:idx val="1"/>
          <c:order val="1"/>
          <c:spPr>
            <a:ln w="25400">
              <a:solidFill>
                <a:srgbClr val="000000"/>
              </a:solidFill>
              <a:prstDash val="solid"/>
            </a:ln>
          </c:spPr>
          <c:marker>
            <c:symbol val="none"/>
          </c:marker>
          <c:xVal>
            <c:numRef>
              <c:f>'[Лист в Документ1]РАСЧЕТ_НОРМ_Р'!$A$2:$A$156</c:f>
              <c:numCache>
                <c:formatCode>General</c:formatCode>
                <c:ptCount val="155"/>
                <c:pt idx="0">
                  <c:v>0</c:v>
                </c:pt>
                <c:pt idx="1">
                  <c:v>15.8302</c:v>
                </c:pt>
                <c:pt idx="2">
                  <c:v>17.087800000000001</c:v>
                </c:pt>
                <c:pt idx="3">
                  <c:v>17.987499999999972</c:v>
                </c:pt>
                <c:pt idx="4">
                  <c:v>19.271900000000024</c:v>
                </c:pt>
                <c:pt idx="5">
                  <c:v>20.586599999999972</c:v>
                </c:pt>
                <c:pt idx="6">
                  <c:v>21.8154</c:v>
                </c:pt>
                <c:pt idx="7">
                  <c:v>23.035599999999974</c:v>
                </c:pt>
                <c:pt idx="8">
                  <c:v>24.547800000000024</c:v>
                </c:pt>
                <c:pt idx="9">
                  <c:v>25.746499999999969</c:v>
                </c:pt>
                <c:pt idx="10">
                  <c:v>26.934900000000024</c:v>
                </c:pt>
                <c:pt idx="11">
                  <c:v>28.1126</c:v>
                </c:pt>
                <c:pt idx="12">
                  <c:v>29.279</c:v>
                </c:pt>
                <c:pt idx="13">
                  <c:v>30.433700000000002</c:v>
                </c:pt>
                <c:pt idx="14">
                  <c:v>31.576300000000003</c:v>
                </c:pt>
                <c:pt idx="15">
                  <c:v>32.70620000000001</c:v>
                </c:pt>
                <c:pt idx="16">
                  <c:v>33.823</c:v>
                </c:pt>
                <c:pt idx="17">
                  <c:v>34.926300000000012</c:v>
                </c:pt>
                <c:pt idx="18">
                  <c:v>36.015600000000006</c:v>
                </c:pt>
                <c:pt idx="19">
                  <c:v>37.090600000000002</c:v>
                </c:pt>
                <c:pt idx="20">
                  <c:v>38.150700000000001</c:v>
                </c:pt>
                <c:pt idx="21">
                  <c:v>39.19550000000006</c:v>
                </c:pt>
                <c:pt idx="22">
                  <c:v>40.224600000000002</c:v>
                </c:pt>
                <c:pt idx="23">
                  <c:v>41.237700000000011</c:v>
                </c:pt>
                <c:pt idx="24">
                  <c:v>42.234200000000001</c:v>
                </c:pt>
                <c:pt idx="25">
                  <c:v>43.213900000000002</c:v>
                </c:pt>
                <c:pt idx="26">
                  <c:v>44.176300000000012</c:v>
                </c:pt>
                <c:pt idx="27">
                  <c:v>45.121000000000002</c:v>
                </c:pt>
                <c:pt idx="28">
                  <c:v>46.047699999999999</c:v>
                </c:pt>
                <c:pt idx="29">
                  <c:v>46.9559</c:v>
                </c:pt>
                <c:pt idx="30">
                  <c:v>47.845400000000005</c:v>
                </c:pt>
                <c:pt idx="31">
                  <c:v>48.715700000000012</c:v>
                </c:pt>
                <c:pt idx="32">
                  <c:v>49.984599999999993</c:v>
                </c:pt>
                <c:pt idx="33">
                  <c:v>50.805600000000005</c:v>
                </c:pt>
                <c:pt idx="34">
                  <c:v>51.208500000000043</c:v>
                </c:pt>
                <c:pt idx="35">
                  <c:v>51.99880000000001</c:v>
                </c:pt>
                <c:pt idx="36">
                  <c:v>52.768400000000042</c:v>
                </c:pt>
                <c:pt idx="37">
                  <c:v>53.5169</c:v>
                </c:pt>
                <c:pt idx="38">
                  <c:v>54.244</c:v>
                </c:pt>
                <c:pt idx="39">
                  <c:v>54.949300000000001</c:v>
                </c:pt>
                <c:pt idx="40">
                  <c:v>55.632700000000042</c:v>
                </c:pt>
                <c:pt idx="41">
                  <c:v>56.293900000000043</c:v>
                </c:pt>
                <c:pt idx="42">
                  <c:v>56.932500000000012</c:v>
                </c:pt>
                <c:pt idx="43">
                  <c:v>57.548300000000012</c:v>
                </c:pt>
                <c:pt idx="44">
                  <c:v>58.141200000000005</c:v>
                </c:pt>
                <c:pt idx="45">
                  <c:v>58.710700000000003</c:v>
                </c:pt>
                <c:pt idx="46">
                  <c:v>59.256800000000005</c:v>
                </c:pt>
                <c:pt idx="47">
                  <c:v>59.77920000000001</c:v>
                </c:pt>
                <c:pt idx="48">
                  <c:v>60.277700000000003</c:v>
                </c:pt>
                <c:pt idx="49">
                  <c:v>60.752100000000013</c:v>
                </c:pt>
                <c:pt idx="50">
                  <c:v>61.202100000000044</c:v>
                </c:pt>
                <c:pt idx="51">
                  <c:v>61.627700000000011</c:v>
                </c:pt>
                <c:pt idx="52">
                  <c:v>62.028700000000043</c:v>
                </c:pt>
                <c:pt idx="53">
                  <c:v>62.404800000000002</c:v>
                </c:pt>
                <c:pt idx="54">
                  <c:v>62.756000000000007</c:v>
                </c:pt>
                <c:pt idx="55">
                  <c:v>63.082000000000001</c:v>
                </c:pt>
                <c:pt idx="56">
                  <c:v>63.382900000000006</c:v>
                </c:pt>
                <c:pt idx="57">
                  <c:v>63.658300000000011</c:v>
                </c:pt>
                <c:pt idx="58">
                  <c:v>63.908400000000007</c:v>
                </c:pt>
                <c:pt idx="59">
                  <c:v>64.132799999999989</c:v>
                </c:pt>
                <c:pt idx="60">
                  <c:v>64.331600000000023</c:v>
                </c:pt>
                <c:pt idx="61">
                  <c:v>64.5047</c:v>
                </c:pt>
                <c:pt idx="62">
                  <c:v>64.651999999999987</c:v>
                </c:pt>
                <c:pt idx="63">
                  <c:v>64.773399999999981</c:v>
                </c:pt>
                <c:pt idx="64">
                  <c:v>64.868899999999982</c:v>
                </c:pt>
                <c:pt idx="65">
                  <c:v>62.985800000000005</c:v>
                </c:pt>
                <c:pt idx="66">
                  <c:v>62.608700000000013</c:v>
                </c:pt>
                <c:pt idx="67">
                  <c:v>62.2468</c:v>
                </c:pt>
                <c:pt idx="68">
                  <c:v>61.86</c:v>
                </c:pt>
                <c:pt idx="69">
                  <c:v>61.233500000000049</c:v>
                </c:pt>
                <c:pt idx="70">
                  <c:v>60.78520000000001</c:v>
                </c:pt>
                <c:pt idx="71">
                  <c:v>60.312600000000003</c:v>
                </c:pt>
                <c:pt idx="72">
                  <c:v>59.815800000000003</c:v>
                </c:pt>
                <c:pt idx="73">
                  <c:v>59.295100000000076</c:v>
                </c:pt>
                <c:pt idx="74">
                  <c:v>58.750700000000002</c:v>
                </c:pt>
                <c:pt idx="75">
                  <c:v>58.182900000000011</c:v>
                </c:pt>
                <c:pt idx="76">
                  <c:v>57.591700000000003</c:v>
                </c:pt>
                <c:pt idx="77">
                  <c:v>56.977499999999999</c:v>
                </c:pt>
                <c:pt idx="78">
                  <c:v>56.340499999999999</c:v>
                </c:pt>
                <c:pt idx="79">
                  <c:v>55.681000000000004</c:v>
                </c:pt>
                <c:pt idx="80">
                  <c:v>54.999200000000009</c:v>
                </c:pt>
                <c:pt idx="81">
                  <c:v>54.295300000000069</c:v>
                </c:pt>
                <c:pt idx="82">
                  <c:v>53.569800000000001</c:v>
                </c:pt>
                <c:pt idx="83">
                  <c:v>52.822900000000011</c:v>
                </c:pt>
                <c:pt idx="84">
                  <c:v>52.054799999999993</c:v>
                </c:pt>
                <c:pt idx="85">
                  <c:v>51.265900000000045</c:v>
                </c:pt>
                <c:pt idx="86">
                  <c:v>50.456499999999998</c:v>
                </c:pt>
                <c:pt idx="87">
                  <c:v>49.626900000000013</c:v>
                </c:pt>
                <c:pt idx="88">
                  <c:v>48.777500000000003</c:v>
                </c:pt>
                <c:pt idx="89">
                  <c:v>47.9086</c:v>
                </c:pt>
                <c:pt idx="90">
                  <c:v>47.020500000000013</c:v>
                </c:pt>
                <c:pt idx="91">
                  <c:v>46.113500000000002</c:v>
                </c:pt>
                <c:pt idx="92">
                  <c:v>45.768700000000059</c:v>
                </c:pt>
                <c:pt idx="93">
                  <c:v>44.748200000000011</c:v>
                </c:pt>
                <c:pt idx="94">
                  <c:v>43.676200000000001</c:v>
                </c:pt>
                <c:pt idx="95">
                  <c:v>42.704700000000003</c:v>
                </c:pt>
                <c:pt idx="96">
                  <c:v>41.4664</c:v>
                </c:pt>
                <c:pt idx="97">
                  <c:v>40.457100000000004</c:v>
                </c:pt>
                <c:pt idx="98">
                  <c:v>39.431599999999996</c:v>
                </c:pt>
                <c:pt idx="99">
                  <c:v>38.880299999999998</c:v>
                </c:pt>
                <c:pt idx="100">
                  <c:v>37.797800000000002</c:v>
                </c:pt>
                <c:pt idx="101">
                  <c:v>36.732700000000044</c:v>
                </c:pt>
                <c:pt idx="102">
                  <c:v>35.652900000000002</c:v>
                </c:pt>
                <c:pt idx="103">
                  <c:v>34.558900000000001</c:v>
                </c:pt>
                <c:pt idx="104">
                  <c:v>33.171900000000001</c:v>
                </c:pt>
                <c:pt idx="105">
                  <c:v>32.047399999999996</c:v>
                </c:pt>
                <c:pt idx="106">
                  <c:v>30.9101</c:v>
                </c:pt>
                <c:pt idx="107">
                  <c:v>29.760299999999972</c:v>
                </c:pt>
                <c:pt idx="108">
                  <c:v>28.598699999999972</c:v>
                </c:pt>
                <c:pt idx="109">
                  <c:v>27.425699999999956</c:v>
                </c:pt>
                <c:pt idx="110">
                  <c:v>26.24169999999997</c:v>
                </c:pt>
                <c:pt idx="111">
                  <c:v>25.0471</c:v>
                </c:pt>
                <c:pt idx="112">
                  <c:v>23.842599999999969</c:v>
                </c:pt>
                <c:pt idx="113">
                  <c:v>22.628499999999974</c:v>
                </c:pt>
                <c:pt idx="114">
                  <c:v>21.405399999999968</c:v>
                </c:pt>
                <c:pt idx="115">
                  <c:v>20.482399999999959</c:v>
                </c:pt>
                <c:pt idx="116">
                  <c:v>19.244600000000002</c:v>
                </c:pt>
                <c:pt idx="117">
                  <c:v>17.99919999999997</c:v>
                </c:pt>
                <c:pt idx="118">
                  <c:v>16.746499999999973</c:v>
                </c:pt>
                <c:pt idx="119">
                  <c:v>15.4871</c:v>
                </c:pt>
                <c:pt idx="120">
                  <c:v>14.221500000000001</c:v>
                </c:pt>
                <c:pt idx="121">
                  <c:v>12.9503</c:v>
                </c:pt>
                <c:pt idx="122">
                  <c:v>11.6738</c:v>
                </c:pt>
                <c:pt idx="123">
                  <c:v>10.39270000000001</c:v>
                </c:pt>
                <c:pt idx="124">
                  <c:v>0</c:v>
                </c:pt>
              </c:numCache>
            </c:numRef>
          </c:xVal>
          <c:yVal>
            <c:numRef>
              <c:f>'[Лист в Документ1]РАСЧЕТ_НОРМ_Р'!$D$2:$D$156</c:f>
              <c:numCache>
                <c:formatCode>General</c:formatCode>
                <c:ptCount val="155"/>
                <c:pt idx="0">
                  <c:v>0</c:v>
                </c:pt>
                <c:pt idx="1">
                  <c:v>3.4816800000000003</c:v>
                </c:pt>
                <c:pt idx="2">
                  <c:v>3.2228600000000003</c:v>
                </c:pt>
                <c:pt idx="3">
                  <c:v>3.57491</c:v>
                </c:pt>
                <c:pt idx="4">
                  <c:v>4.7357500000000003</c:v>
                </c:pt>
                <c:pt idx="5">
                  <c:v>5.2376899999999997</c:v>
                </c:pt>
                <c:pt idx="6">
                  <c:v>5.6379099999999944</c:v>
                </c:pt>
                <c:pt idx="7">
                  <c:v>6.0814400000000024</c:v>
                </c:pt>
                <c:pt idx="8">
                  <c:v>6.6676400000000005</c:v>
                </c:pt>
                <c:pt idx="9">
                  <c:v>7.1133400000000009</c:v>
                </c:pt>
                <c:pt idx="10">
                  <c:v>7.5671099999999942</c:v>
                </c:pt>
                <c:pt idx="11">
                  <c:v>8.004620000000001</c:v>
                </c:pt>
                <c:pt idx="12">
                  <c:v>8.4436300000000024</c:v>
                </c:pt>
                <c:pt idx="13">
                  <c:v>8.883300000000002</c:v>
                </c:pt>
                <c:pt idx="14">
                  <c:v>9.3096400000000123</c:v>
                </c:pt>
                <c:pt idx="15">
                  <c:v>9.7382699999999929</c:v>
                </c:pt>
                <c:pt idx="16">
                  <c:v>10.15682</c:v>
                </c:pt>
                <c:pt idx="17">
                  <c:v>10.574290000000001</c:v>
                </c:pt>
                <c:pt idx="18">
                  <c:v>10.988440000000002</c:v>
                </c:pt>
                <c:pt idx="19">
                  <c:v>11.38965000000001</c:v>
                </c:pt>
                <c:pt idx="20">
                  <c:v>11.792770000000001</c:v>
                </c:pt>
                <c:pt idx="21">
                  <c:v>12.184819999999998</c:v>
                </c:pt>
                <c:pt idx="22">
                  <c:v>12.57124</c:v>
                </c:pt>
                <c:pt idx="23">
                  <c:v>12.957040000000006</c:v>
                </c:pt>
                <c:pt idx="24">
                  <c:v>13.32891</c:v>
                </c:pt>
                <c:pt idx="25">
                  <c:v>13.70186</c:v>
                </c:pt>
                <c:pt idx="26">
                  <c:v>14.062630000000015</c:v>
                </c:pt>
                <c:pt idx="27">
                  <c:v>14.416970000000001</c:v>
                </c:pt>
                <c:pt idx="28">
                  <c:v>14.76633</c:v>
                </c:pt>
                <c:pt idx="29">
                  <c:v>15.111330000000001</c:v>
                </c:pt>
                <c:pt idx="30">
                  <c:v>15.44369</c:v>
                </c:pt>
                <c:pt idx="31">
                  <c:v>15.776250000000001</c:v>
                </c:pt>
                <c:pt idx="32">
                  <c:v>15.255750000000004</c:v>
                </c:pt>
                <c:pt idx="33">
                  <c:v>16.56122999999997</c:v>
                </c:pt>
                <c:pt idx="34">
                  <c:v>16.716259999999988</c:v>
                </c:pt>
                <c:pt idx="35">
                  <c:v>17.006900000000005</c:v>
                </c:pt>
                <c:pt idx="36">
                  <c:v>17.304749999999974</c:v>
                </c:pt>
                <c:pt idx="37">
                  <c:v>17.58281999999997</c:v>
                </c:pt>
                <c:pt idx="38">
                  <c:v>17.854770000000023</c:v>
                </c:pt>
                <c:pt idx="39">
                  <c:v>18.125320000000002</c:v>
                </c:pt>
                <c:pt idx="40">
                  <c:v>18.378129999999974</c:v>
                </c:pt>
                <c:pt idx="41">
                  <c:v>18.631900000000037</c:v>
                </c:pt>
                <c:pt idx="42">
                  <c:v>18.869299999999978</c:v>
                </c:pt>
                <c:pt idx="43">
                  <c:v>19.09984</c:v>
                </c:pt>
                <c:pt idx="44">
                  <c:v>19.327130000000004</c:v>
                </c:pt>
                <c:pt idx="45">
                  <c:v>19.539009999999987</c:v>
                </c:pt>
                <c:pt idx="46">
                  <c:v>19.7498</c:v>
                </c:pt>
                <c:pt idx="47">
                  <c:v>19.941400000000002</c:v>
                </c:pt>
                <c:pt idx="48">
                  <c:v>20.129300000000001</c:v>
                </c:pt>
                <c:pt idx="49">
                  <c:v>20.304300000000001</c:v>
                </c:pt>
                <c:pt idx="50">
                  <c:v>20.476699999999973</c:v>
                </c:pt>
                <c:pt idx="51">
                  <c:v>20.636700000000001</c:v>
                </c:pt>
                <c:pt idx="52">
                  <c:v>20.79</c:v>
                </c:pt>
                <c:pt idx="53">
                  <c:v>20.929299999999976</c:v>
                </c:pt>
                <c:pt idx="54">
                  <c:v>21.065599999999975</c:v>
                </c:pt>
                <c:pt idx="55">
                  <c:v>21.183299999999978</c:v>
                </c:pt>
                <c:pt idx="56">
                  <c:v>21.296699999999973</c:v>
                </c:pt>
                <c:pt idx="57">
                  <c:v>21.396999999999988</c:v>
                </c:pt>
                <c:pt idx="58">
                  <c:v>21.49759999999997</c:v>
                </c:pt>
                <c:pt idx="59">
                  <c:v>21.576700000000002</c:v>
                </c:pt>
                <c:pt idx="60">
                  <c:v>21.652300000000004</c:v>
                </c:pt>
                <c:pt idx="61">
                  <c:v>21.714100000000023</c:v>
                </c:pt>
                <c:pt idx="62">
                  <c:v>21.771899999999999</c:v>
                </c:pt>
                <c:pt idx="63">
                  <c:v>21.817200000000021</c:v>
                </c:pt>
                <c:pt idx="64">
                  <c:v>21.8551</c:v>
                </c:pt>
                <c:pt idx="65">
                  <c:v>24.145609999999973</c:v>
                </c:pt>
                <c:pt idx="66">
                  <c:v>24.276890000000005</c:v>
                </c:pt>
                <c:pt idx="67">
                  <c:v>24.400329999999968</c:v>
                </c:pt>
                <c:pt idx="68">
                  <c:v>24.530829999999987</c:v>
                </c:pt>
                <c:pt idx="69">
                  <c:v>24.74192</c:v>
                </c:pt>
                <c:pt idx="70">
                  <c:v>24.891920000000024</c:v>
                </c:pt>
                <c:pt idx="71">
                  <c:v>25.0501</c:v>
                </c:pt>
                <c:pt idx="72">
                  <c:v>25.215900000000001</c:v>
                </c:pt>
                <c:pt idx="73">
                  <c:v>25.388599999999968</c:v>
                </c:pt>
                <c:pt idx="74">
                  <c:v>25.569039999999969</c:v>
                </c:pt>
                <c:pt idx="75">
                  <c:v>25.757429999999989</c:v>
                </c:pt>
                <c:pt idx="76">
                  <c:v>25.952579999999969</c:v>
                </c:pt>
                <c:pt idx="77">
                  <c:v>26.154689999999999</c:v>
                </c:pt>
                <c:pt idx="78">
                  <c:v>26.364799999999974</c:v>
                </c:pt>
                <c:pt idx="79">
                  <c:v>26.581960000000024</c:v>
                </c:pt>
                <c:pt idx="80">
                  <c:v>26.804989999999997</c:v>
                </c:pt>
                <c:pt idx="81">
                  <c:v>27.035729999999973</c:v>
                </c:pt>
                <c:pt idx="82">
                  <c:v>27.274059999999999</c:v>
                </c:pt>
                <c:pt idx="83">
                  <c:v>27.517779999999988</c:v>
                </c:pt>
                <c:pt idx="84">
                  <c:v>27.767729999999968</c:v>
                </c:pt>
                <c:pt idx="85">
                  <c:v>28.026109999999989</c:v>
                </c:pt>
                <c:pt idx="86">
                  <c:v>28.290199999999974</c:v>
                </c:pt>
                <c:pt idx="87">
                  <c:v>28.558770000000003</c:v>
                </c:pt>
                <c:pt idx="88">
                  <c:v>28.835359999999987</c:v>
                </c:pt>
                <c:pt idx="89">
                  <c:v>29.119199999999999</c:v>
                </c:pt>
                <c:pt idx="90">
                  <c:v>29.406010000000002</c:v>
                </c:pt>
                <c:pt idx="91">
                  <c:v>29.699640000000002</c:v>
                </c:pt>
                <c:pt idx="92">
                  <c:v>29.621050000000022</c:v>
                </c:pt>
                <c:pt idx="93">
                  <c:v>29.527630000000002</c:v>
                </c:pt>
                <c:pt idx="94">
                  <c:v>29.698909999999987</c:v>
                </c:pt>
                <c:pt idx="95">
                  <c:v>29.84882</c:v>
                </c:pt>
                <c:pt idx="96">
                  <c:v>30.033890000000021</c:v>
                </c:pt>
                <c:pt idx="97">
                  <c:v>30.177460000000025</c:v>
                </c:pt>
                <c:pt idx="98">
                  <c:v>30.333190000000005</c:v>
                </c:pt>
                <c:pt idx="99">
                  <c:v>29.75217</c:v>
                </c:pt>
                <c:pt idx="100">
                  <c:v>28.284329999999972</c:v>
                </c:pt>
                <c:pt idx="101">
                  <c:v>27.597110000000001</c:v>
                </c:pt>
                <c:pt idx="102">
                  <c:v>26.982139999999955</c:v>
                </c:pt>
                <c:pt idx="103">
                  <c:v>26.29827999999997</c:v>
                </c:pt>
                <c:pt idx="104">
                  <c:v>25.408890000000003</c:v>
                </c:pt>
                <c:pt idx="105">
                  <c:v>24.68909</c:v>
                </c:pt>
                <c:pt idx="106">
                  <c:v>23.960439999999952</c:v>
                </c:pt>
                <c:pt idx="107">
                  <c:v>23.2303</c:v>
                </c:pt>
                <c:pt idx="108">
                  <c:v>22.480529999999959</c:v>
                </c:pt>
                <c:pt idx="109">
                  <c:v>21.733764000000001</c:v>
                </c:pt>
                <c:pt idx="110">
                  <c:v>20.973196000000002</c:v>
                </c:pt>
                <c:pt idx="111">
                  <c:v>20.208641999999973</c:v>
                </c:pt>
                <c:pt idx="112">
                  <c:v>19.442171999999989</c:v>
                </c:pt>
                <c:pt idx="113">
                  <c:v>18.659186000000005</c:v>
                </c:pt>
                <c:pt idx="114">
                  <c:v>17.880778999999986</c:v>
                </c:pt>
                <c:pt idx="115">
                  <c:v>17.288722199999956</c:v>
                </c:pt>
                <c:pt idx="116">
                  <c:v>16.652900000000024</c:v>
                </c:pt>
                <c:pt idx="117">
                  <c:v>15.876700000000012</c:v>
                </c:pt>
                <c:pt idx="118">
                  <c:v>15.022</c:v>
                </c:pt>
                <c:pt idx="119">
                  <c:v>14.189400000000004</c:v>
                </c:pt>
                <c:pt idx="120">
                  <c:v>13.408700000000001</c:v>
                </c:pt>
                <c:pt idx="121">
                  <c:v>12.6599</c:v>
                </c:pt>
                <c:pt idx="122">
                  <c:v>11.908300000000001</c:v>
                </c:pt>
                <c:pt idx="123">
                  <c:v>11.139900000000001</c:v>
                </c:pt>
                <c:pt idx="124">
                  <c:v>0</c:v>
                </c:pt>
              </c:numCache>
            </c:numRef>
          </c:yVal>
        </c:ser>
        <c:axId val="112521984"/>
        <c:axId val="109019520"/>
      </c:scatterChart>
      <c:valAx>
        <c:axId val="112521984"/>
        <c:scaling>
          <c:orientation val="minMax"/>
        </c:scaling>
        <c:axPos val="b"/>
        <c:majorGridlines>
          <c:spPr>
            <a:ln w="3175">
              <a:solidFill>
                <a:srgbClr val="000000"/>
              </a:solidFill>
              <a:prstDash val="solid"/>
            </a:ln>
          </c:spPr>
        </c:majorGridlines>
        <c:title>
          <c:tx>
            <c:rich>
              <a:bodyPr/>
              <a:lstStyle/>
              <a:p>
                <a:pPr>
                  <a:defRPr sz="800" b="0" i="0" u="none" strike="noStrike" baseline="0">
                    <a:solidFill>
                      <a:srgbClr val="000000"/>
                    </a:solidFill>
                    <a:latin typeface="Arial Cyr"/>
                    <a:ea typeface="Arial Cyr"/>
                    <a:cs typeface="Arial Cyr"/>
                  </a:defRPr>
                </a:pPr>
                <a:r>
                  <a:rPr lang="en-US" sz="1800" dirty="0"/>
                  <a:t>Deflection,</a:t>
                </a:r>
                <a:r>
                  <a:rPr lang="en-US" sz="1800" baseline="0" dirty="0"/>
                  <a:t> mm</a:t>
                </a:r>
                <a:endParaRPr lang="ru-RU" sz="1800" dirty="0"/>
              </a:p>
            </c:rich>
          </c:tx>
          <c:layout>
            <c:manualLayout>
              <c:xMode val="edge"/>
              <c:yMode val="edge"/>
              <c:x val="0.41208179193896527"/>
              <c:y val="0.89722138028023513"/>
            </c:manualLayout>
          </c:layout>
          <c:spPr>
            <a:noFill/>
            <a:ln w="25400">
              <a:noFill/>
            </a:ln>
          </c:spPr>
        </c:title>
        <c:numFmt formatCode="General" sourceLinked="1"/>
        <c:tickLblPos val="nextTo"/>
        <c:spPr>
          <a:ln w="3175">
            <a:solidFill>
              <a:srgbClr val="000000"/>
            </a:solidFill>
            <a:prstDash val="solid"/>
          </a:ln>
        </c:spPr>
        <c:txPr>
          <a:bodyPr rot="0" vert="horz"/>
          <a:lstStyle/>
          <a:p>
            <a:pPr>
              <a:defRPr sz="1200" b="0" i="0" u="none" strike="noStrike" baseline="0">
                <a:solidFill>
                  <a:srgbClr val="000000"/>
                </a:solidFill>
                <a:latin typeface="Arial Cyr"/>
                <a:ea typeface="Arial Cyr"/>
                <a:cs typeface="Arial Cyr"/>
              </a:defRPr>
            </a:pPr>
            <a:endParaRPr lang="ru-RU"/>
          </a:p>
        </c:txPr>
        <c:crossAx val="109019520"/>
        <c:crosses val="autoZero"/>
        <c:crossBetween val="midCat"/>
      </c:valAx>
      <c:valAx>
        <c:axId val="109019520"/>
        <c:scaling>
          <c:orientation val="minMax"/>
        </c:scaling>
        <c:axPos val="l"/>
        <c:majorGridlines>
          <c:spPr>
            <a:ln w="3175">
              <a:solidFill>
                <a:srgbClr val="000000"/>
              </a:solidFill>
              <a:prstDash val="solid"/>
            </a:ln>
          </c:spPr>
        </c:majorGridlines>
        <c:title>
          <c:tx>
            <c:rich>
              <a:bodyPr/>
              <a:lstStyle/>
              <a:p>
                <a:pPr>
                  <a:defRPr sz="800" b="0" i="0" u="none" strike="noStrike" baseline="0">
                    <a:solidFill>
                      <a:srgbClr val="000000"/>
                    </a:solidFill>
                    <a:latin typeface="Arial Cyr"/>
                    <a:ea typeface="Arial Cyr"/>
                    <a:cs typeface="Arial Cyr"/>
                  </a:defRPr>
                </a:pPr>
                <a:r>
                  <a:rPr lang="en-US" sz="1800" dirty="0"/>
                  <a:t>Normal </a:t>
                </a:r>
                <a:r>
                  <a:rPr lang="en-US" sz="1800" dirty="0" smtClean="0"/>
                  <a:t>force, </a:t>
                </a:r>
                <a:r>
                  <a:rPr lang="en-US" sz="1800" dirty="0" err="1" smtClean="0"/>
                  <a:t>kN</a:t>
                </a:r>
                <a:endParaRPr lang="ru-RU" sz="1800" dirty="0"/>
              </a:p>
            </c:rich>
          </c:tx>
          <c:layout>
            <c:manualLayout>
              <c:xMode val="edge"/>
              <c:yMode val="edge"/>
              <c:x val="1.217454414346422E-2"/>
              <c:y val="0.23610081018101156"/>
            </c:manualLayout>
          </c:layout>
          <c:spPr>
            <a:noFill/>
            <a:ln w="25400">
              <a:noFill/>
            </a:ln>
          </c:spPr>
        </c:title>
        <c:numFmt formatCode="General" sourceLinked="1"/>
        <c:tickLblPos val="nextTo"/>
        <c:spPr>
          <a:ln w="3175">
            <a:solidFill>
              <a:srgbClr val="000000"/>
            </a:solidFill>
            <a:prstDash val="solid"/>
          </a:ln>
        </c:spPr>
        <c:txPr>
          <a:bodyPr rot="0" vert="horz"/>
          <a:lstStyle/>
          <a:p>
            <a:pPr>
              <a:defRPr sz="1200" b="0" i="0" u="none" strike="noStrike" baseline="0">
                <a:solidFill>
                  <a:srgbClr val="000000"/>
                </a:solidFill>
                <a:latin typeface="Arial Cyr"/>
                <a:ea typeface="Arial Cyr"/>
                <a:cs typeface="Arial Cyr"/>
              </a:defRPr>
            </a:pPr>
            <a:endParaRPr lang="ru-RU"/>
          </a:p>
        </c:txPr>
        <c:crossAx val="112521984"/>
        <c:crosses val="autoZero"/>
        <c:crossBetween val="midCat"/>
      </c:valAx>
      <c:spPr>
        <a:solidFill>
          <a:srgbClr val="FFFFFF"/>
        </a:solidFill>
        <a:ln w="12700">
          <a:solidFill>
            <a:srgbClr val="808080"/>
          </a:solidFill>
          <a:prstDash val="solid"/>
        </a:ln>
      </c:spPr>
    </c:plotArea>
    <c:plotVisOnly val="1"/>
    <c:dispBlanksAs val="gap"/>
  </c:chart>
  <c:spPr>
    <a:solidFill>
      <a:srgbClr val="FFFFFF"/>
    </a:solidFill>
    <a:ln w="9525">
      <a:noFill/>
    </a:ln>
  </c:spPr>
  <c:txPr>
    <a:bodyPr/>
    <a:lstStyle/>
    <a:p>
      <a:pPr>
        <a:defRPr sz="800" b="0" i="0" u="none" strike="noStrike" baseline="0">
          <a:solidFill>
            <a:srgbClr val="000000"/>
          </a:solidFill>
          <a:latin typeface="Arial Cyr"/>
          <a:ea typeface="Arial Cyr"/>
          <a:cs typeface="Arial Cyr"/>
        </a:defRPr>
      </a:pPr>
      <a:endParaRPr lang="ru-RU"/>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ru-RU"/>
  <c:chart>
    <c:autoTitleDeleted val="1"/>
    <c:plotArea>
      <c:layout>
        <c:manualLayout>
          <c:layoutTarget val="inner"/>
          <c:xMode val="edge"/>
          <c:yMode val="edge"/>
          <c:x val="0.15131180648528444"/>
          <c:y val="3.4103378372991974E-2"/>
          <c:w val="0.8121609294515415"/>
          <c:h val="0.81110525074659712"/>
        </c:manualLayout>
      </c:layout>
      <c:scatterChart>
        <c:scatterStyle val="lineMarker"/>
        <c:ser>
          <c:idx val="0"/>
          <c:order val="0"/>
          <c:spPr>
            <a:ln w="25400">
              <a:solidFill>
                <a:srgbClr val="000000"/>
              </a:solidFill>
              <a:prstDash val="lgDash"/>
            </a:ln>
          </c:spPr>
          <c:marker>
            <c:symbol val="none"/>
          </c:marker>
          <c:xVal>
            <c:numRef>
              <c:f>'[Лист в Документ1]СРАВНЕНИ_Э_РАСЧ'!$A$3:$A$20</c:f>
              <c:numCache>
                <c:formatCode>General</c:formatCode>
                <c:ptCount val="18"/>
                <c:pt idx="0">
                  <c:v>0</c:v>
                </c:pt>
                <c:pt idx="1">
                  <c:v>11</c:v>
                </c:pt>
                <c:pt idx="2">
                  <c:v>17</c:v>
                </c:pt>
                <c:pt idx="3">
                  <c:v>32</c:v>
                </c:pt>
                <c:pt idx="4">
                  <c:v>38</c:v>
                </c:pt>
                <c:pt idx="5">
                  <c:v>45</c:v>
                </c:pt>
                <c:pt idx="6">
                  <c:v>51</c:v>
                </c:pt>
                <c:pt idx="7">
                  <c:v>57</c:v>
                </c:pt>
                <c:pt idx="8">
                  <c:v>63</c:v>
                </c:pt>
                <c:pt idx="9">
                  <c:v>58</c:v>
                </c:pt>
                <c:pt idx="10">
                  <c:v>54</c:v>
                </c:pt>
                <c:pt idx="11">
                  <c:v>47</c:v>
                </c:pt>
                <c:pt idx="12">
                  <c:v>42</c:v>
                </c:pt>
                <c:pt idx="13">
                  <c:v>34</c:v>
                </c:pt>
                <c:pt idx="14">
                  <c:v>27</c:v>
                </c:pt>
                <c:pt idx="15">
                  <c:v>18</c:v>
                </c:pt>
                <c:pt idx="16">
                  <c:v>11</c:v>
                </c:pt>
                <c:pt idx="17">
                  <c:v>0</c:v>
                </c:pt>
              </c:numCache>
            </c:numRef>
          </c:xVal>
          <c:yVal>
            <c:numRef>
              <c:f>'[Лист в Документ1]СРАВНЕНИ_Э_РАСЧ'!$B$3:$B$20</c:f>
              <c:numCache>
                <c:formatCode>General</c:formatCode>
                <c:ptCount val="18"/>
                <c:pt idx="0">
                  <c:v>0</c:v>
                </c:pt>
                <c:pt idx="1">
                  <c:v>1</c:v>
                </c:pt>
                <c:pt idx="2">
                  <c:v>0.9</c:v>
                </c:pt>
                <c:pt idx="3">
                  <c:v>1.8</c:v>
                </c:pt>
                <c:pt idx="4">
                  <c:v>1.9000000000000001</c:v>
                </c:pt>
                <c:pt idx="5">
                  <c:v>2</c:v>
                </c:pt>
                <c:pt idx="6">
                  <c:v>2.4</c:v>
                </c:pt>
                <c:pt idx="7">
                  <c:v>2.6</c:v>
                </c:pt>
                <c:pt idx="8">
                  <c:v>3</c:v>
                </c:pt>
                <c:pt idx="9">
                  <c:v>-3</c:v>
                </c:pt>
                <c:pt idx="10">
                  <c:v>-5.6000000000000005</c:v>
                </c:pt>
                <c:pt idx="11">
                  <c:v>-7</c:v>
                </c:pt>
                <c:pt idx="12">
                  <c:v>-5.9</c:v>
                </c:pt>
                <c:pt idx="13">
                  <c:v>-5.2</c:v>
                </c:pt>
                <c:pt idx="14">
                  <c:v>-4.0999999999999996</c:v>
                </c:pt>
                <c:pt idx="15">
                  <c:v>-3.5</c:v>
                </c:pt>
                <c:pt idx="16">
                  <c:v>-1.7</c:v>
                </c:pt>
                <c:pt idx="17">
                  <c:v>0</c:v>
                </c:pt>
              </c:numCache>
            </c:numRef>
          </c:yVal>
        </c:ser>
        <c:ser>
          <c:idx val="1"/>
          <c:order val="1"/>
          <c:spPr>
            <a:ln w="25400">
              <a:solidFill>
                <a:srgbClr val="000000"/>
              </a:solidFill>
              <a:prstDash val="solid"/>
            </a:ln>
          </c:spPr>
          <c:marker>
            <c:symbol val="none"/>
          </c:marker>
          <c:xVal>
            <c:numRef>
              <c:f>'[Лист в Документ1]РАСЧЕТ_ТРЕНИЕ'!$A$2:$A$163</c:f>
              <c:numCache>
                <c:formatCode>General</c:formatCode>
                <c:ptCount val="162"/>
                <c:pt idx="0">
                  <c:v>0</c:v>
                </c:pt>
                <c:pt idx="1">
                  <c:v>6.60032</c:v>
                </c:pt>
                <c:pt idx="2">
                  <c:v>7.8921999999999946</c:v>
                </c:pt>
                <c:pt idx="3">
                  <c:v>9.1809100000000008</c:v>
                </c:pt>
                <c:pt idx="4">
                  <c:v>10.466000000000006</c:v>
                </c:pt>
                <c:pt idx="5">
                  <c:v>11.7468</c:v>
                </c:pt>
                <c:pt idx="6">
                  <c:v>13.023</c:v>
                </c:pt>
                <c:pt idx="7">
                  <c:v>14.293900000000001</c:v>
                </c:pt>
                <c:pt idx="8">
                  <c:v>15.559200000000002</c:v>
                </c:pt>
                <c:pt idx="9">
                  <c:v>16.7789</c:v>
                </c:pt>
                <c:pt idx="10">
                  <c:v>18.031399999999987</c:v>
                </c:pt>
                <c:pt idx="11">
                  <c:v>19.276700000000002</c:v>
                </c:pt>
                <c:pt idx="12">
                  <c:v>20.514299999999999</c:v>
                </c:pt>
                <c:pt idx="13">
                  <c:v>21.743699999999972</c:v>
                </c:pt>
                <c:pt idx="14">
                  <c:v>22.964299999999973</c:v>
                </c:pt>
                <c:pt idx="15">
                  <c:v>24.175800000000024</c:v>
                </c:pt>
                <c:pt idx="16">
                  <c:v>25.377700000000001</c:v>
                </c:pt>
                <c:pt idx="17">
                  <c:v>26.569300000000002</c:v>
                </c:pt>
                <c:pt idx="18">
                  <c:v>28.043900000000001</c:v>
                </c:pt>
                <c:pt idx="19">
                  <c:v>29.211000000000023</c:v>
                </c:pt>
                <c:pt idx="20">
                  <c:v>30.366400000000002</c:v>
                </c:pt>
                <c:pt idx="21">
                  <c:v>32.076600000000006</c:v>
                </c:pt>
                <c:pt idx="22">
                  <c:v>33.200800000000001</c:v>
                </c:pt>
                <c:pt idx="23">
                  <c:v>34.311699999999995</c:v>
                </c:pt>
                <c:pt idx="24">
                  <c:v>35.408900000000003</c:v>
                </c:pt>
                <c:pt idx="25">
                  <c:v>36.491900000000001</c:v>
                </c:pt>
                <c:pt idx="26">
                  <c:v>37.560300000000012</c:v>
                </c:pt>
                <c:pt idx="27">
                  <c:v>38.613800000000005</c:v>
                </c:pt>
                <c:pt idx="28">
                  <c:v>39.651699999999998</c:v>
                </c:pt>
                <c:pt idx="29">
                  <c:v>40.6738</c:v>
                </c:pt>
                <c:pt idx="30">
                  <c:v>41.679600000000001</c:v>
                </c:pt>
                <c:pt idx="31">
                  <c:v>42.668800000000012</c:v>
                </c:pt>
                <c:pt idx="32">
                  <c:v>43.640900000000002</c:v>
                </c:pt>
                <c:pt idx="33">
                  <c:v>44.595500000000044</c:v>
                </c:pt>
                <c:pt idx="34">
                  <c:v>45.532300000000042</c:v>
                </c:pt>
                <c:pt idx="35">
                  <c:v>46.450900000000004</c:v>
                </c:pt>
                <c:pt idx="36">
                  <c:v>47.350899999999996</c:v>
                </c:pt>
                <c:pt idx="37">
                  <c:v>48.232000000000042</c:v>
                </c:pt>
                <c:pt idx="38">
                  <c:v>49.093700000000013</c:v>
                </c:pt>
                <c:pt idx="39">
                  <c:v>49.935900000000011</c:v>
                </c:pt>
                <c:pt idx="40">
                  <c:v>50.758000000000003</c:v>
                </c:pt>
                <c:pt idx="41">
                  <c:v>51.559899999999999</c:v>
                </c:pt>
                <c:pt idx="42">
                  <c:v>52.341100000000004</c:v>
                </c:pt>
                <c:pt idx="43">
                  <c:v>53.101400000000005</c:v>
                </c:pt>
                <c:pt idx="44">
                  <c:v>53.840499999999999</c:v>
                </c:pt>
                <c:pt idx="45">
                  <c:v>54.558</c:v>
                </c:pt>
                <c:pt idx="46">
                  <c:v>55.253700000000002</c:v>
                </c:pt>
                <c:pt idx="47">
                  <c:v>55.927300000000002</c:v>
                </c:pt>
                <c:pt idx="48">
                  <c:v>56.578500000000012</c:v>
                </c:pt>
                <c:pt idx="49">
                  <c:v>57.207100000000011</c:v>
                </c:pt>
                <c:pt idx="50">
                  <c:v>57.812899999999999</c:v>
                </c:pt>
                <c:pt idx="51">
                  <c:v>58.395500000000013</c:v>
                </c:pt>
                <c:pt idx="52">
                  <c:v>58.954699999999995</c:v>
                </c:pt>
                <c:pt idx="53">
                  <c:v>59.490400000000001</c:v>
                </c:pt>
                <c:pt idx="54">
                  <c:v>60.002200000000002</c:v>
                </c:pt>
                <c:pt idx="55">
                  <c:v>60.490100000000012</c:v>
                </c:pt>
                <c:pt idx="56">
                  <c:v>60.953699999999998</c:v>
                </c:pt>
                <c:pt idx="57">
                  <c:v>61.393000000000001</c:v>
                </c:pt>
                <c:pt idx="58">
                  <c:v>61.807799999999993</c:v>
                </c:pt>
                <c:pt idx="59">
                  <c:v>62.197800000000001</c:v>
                </c:pt>
                <c:pt idx="60">
                  <c:v>62.562900000000013</c:v>
                </c:pt>
                <c:pt idx="61">
                  <c:v>62.903000000000006</c:v>
                </c:pt>
                <c:pt idx="62">
                  <c:v>63.217899999999993</c:v>
                </c:pt>
                <c:pt idx="63">
                  <c:v>63.507600000000004</c:v>
                </c:pt>
                <c:pt idx="64">
                  <c:v>63.771800000000006</c:v>
                </c:pt>
                <c:pt idx="65">
                  <c:v>64.010599999999997</c:v>
                </c:pt>
                <c:pt idx="66">
                  <c:v>64.223699999999994</c:v>
                </c:pt>
                <c:pt idx="67">
                  <c:v>64.411200000000136</c:v>
                </c:pt>
                <c:pt idx="68">
                  <c:v>64.572899999999919</c:v>
                </c:pt>
                <c:pt idx="69">
                  <c:v>64.708699999999993</c:v>
                </c:pt>
                <c:pt idx="70">
                  <c:v>64.818699999999993</c:v>
                </c:pt>
                <c:pt idx="71">
                  <c:v>64.902799999999999</c:v>
                </c:pt>
                <c:pt idx="72">
                  <c:v>64.960899999999995</c:v>
                </c:pt>
                <c:pt idx="73">
                  <c:v>64.992999999999995</c:v>
                </c:pt>
                <c:pt idx="74">
                  <c:v>64.996899999999997</c:v>
                </c:pt>
                <c:pt idx="75">
                  <c:v>64.9966000000001</c:v>
                </c:pt>
                <c:pt idx="76">
                  <c:v>64.965000000000032</c:v>
                </c:pt>
                <c:pt idx="77">
                  <c:v>64.891500000000022</c:v>
                </c:pt>
                <c:pt idx="78">
                  <c:v>64.803399999999982</c:v>
                </c:pt>
                <c:pt idx="79">
                  <c:v>64.689399999999978</c:v>
                </c:pt>
                <c:pt idx="80">
                  <c:v>64.549499999999995</c:v>
                </c:pt>
                <c:pt idx="81">
                  <c:v>64.383899999999983</c:v>
                </c:pt>
                <c:pt idx="82">
                  <c:v>64.192399999999978</c:v>
                </c:pt>
                <c:pt idx="83">
                  <c:v>63.975300000000011</c:v>
                </c:pt>
                <c:pt idx="84">
                  <c:v>63.732600000000012</c:v>
                </c:pt>
                <c:pt idx="85">
                  <c:v>63.464400000000005</c:v>
                </c:pt>
                <c:pt idx="86">
                  <c:v>63.1708</c:v>
                </c:pt>
                <c:pt idx="87">
                  <c:v>62.852000000000004</c:v>
                </c:pt>
                <c:pt idx="88">
                  <c:v>62.508000000000003</c:v>
                </c:pt>
                <c:pt idx="89">
                  <c:v>62.139000000000003</c:v>
                </c:pt>
                <c:pt idx="90">
                  <c:v>61.895800000000001</c:v>
                </c:pt>
                <c:pt idx="91">
                  <c:v>61.486499999999999</c:v>
                </c:pt>
                <c:pt idx="92">
                  <c:v>61.052600000000005</c:v>
                </c:pt>
                <c:pt idx="93">
                  <c:v>60.594300000000011</c:v>
                </c:pt>
                <c:pt idx="94">
                  <c:v>60.111699999999999</c:v>
                </c:pt>
                <c:pt idx="95">
                  <c:v>59.621300000000012</c:v>
                </c:pt>
                <c:pt idx="96">
                  <c:v>46.622400000000013</c:v>
                </c:pt>
                <c:pt idx="97">
                  <c:v>36.762000000000043</c:v>
                </c:pt>
                <c:pt idx="98">
                  <c:v>35.648700000000012</c:v>
                </c:pt>
                <c:pt idx="99">
                  <c:v>34.554600000000001</c:v>
                </c:pt>
                <c:pt idx="100">
                  <c:v>33.4467</c:v>
                </c:pt>
                <c:pt idx="101">
                  <c:v>32.325300000000013</c:v>
                </c:pt>
                <c:pt idx="102">
                  <c:v>31.191099999999999</c:v>
                </c:pt>
                <c:pt idx="103">
                  <c:v>30.0444</c:v>
                </c:pt>
                <c:pt idx="104">
                  <c:v>28.885699999999975</c:v>
                </c:pt>
                <c:pt idx="105">
                  <c:v>27.715400000000002</c:v>
                </c:pt>
                <c:pt idx="106">
                  <c:v>26.236999999999988</c:v>
                </c:pt>
                <c:pt idx="107">
                  <c:v>25.042499999999972</c:v>
                </c:pt>
                <c:pt idx="108">
                  <c:v>23.837899999999998</c:v>
                </c:pt>
                <c:pt idx="109">
                  <c:v>22.623799999999989</c:v>
                </c:pt>
                <c:pt idx="110">
                  <c:v>21.400599999999969</c:v>
                </c:pt>
                <c:pt idx="111">
                  <c:v>20.168900000000001</c:v>
                </c:pt>
                <c:pt idx="112">
                  <c:v>18.929100000000002</c:v>
                </c:pt>
                <c:pt idx="113">
                  <c:v>17.681800000000024</c:v>
                </c:pt>
                <c:pt idx="114">
                  <c:v>16.427299999999974</c:v>
                </c:pt>
                <c:pt idx="115">
                  <c:v>15.166300000000001</c:v>
                </c:pt>
                <c:pt idx="116">
                  <c:v>13.8993</c:v>
                </c:pt>
                <c:pt idx="117">
                  <c:v>12.6266</c:v>
                </c:pt>
                <c:pt idx="118">
                  <c:v>11.668800000000001</c:v>
                </c:pt>
                <c:pt idx="119">
                  <c:v>10.387700000000002</c:v>
                </c:pt>
                <c:pt idx="120">
                  <c:v>9.1024100000000008</c:v>
                </c:pt>
                <c:pt idx="121">
                  <c:v>0</c:v>
                </c:pt>
              </c:numCache>
            </c:numRef>
          </c:xVal>
          <c:yVal>
            <c:numRef>
              <c:f>'[Лист в Документ1]РАСЧЕТ_ТРЕНИЕ'!$D$2:$D$163</c:f>
              <c:numCache>
                <c:formatCode>General</c:formatCode>
                <c:ptCount val="162"/>
                <c:pt idx="0">
                  <c:v>0</c:v>
                </c:pt>
                <c:pt idx="1">
                  <c:v>1.1220770000000013</c:v>
                </c:pt>
                <c:pt idx="2">
                  <c:v>1.1237079999999999</c:v>
                </c:pt>
                <c:pt idx="3">
                  <c:v>1.118743</c:v>
                </c:pt>
                <c:pt idx="4">
                  <c:v>1.1120150000000013</c:v>
                </c:pt>
                <c:pt idx="5">
                  <c:v>1.1051389999999999</c:v>
                </c:pt>
                <c:pt idx="6">
                  <c:v>1.0984449999999999</c:v>
                </c:pt>
                <c:pt idx="7">
                  <c:v>1.091882</c:v>
                </c:pt>
                <c:pt idx="8">
                  <c:v>1.0854309999999998</c:v>
                </c:pt>
                <c:pt idx="9">
                  <c:v>1.1805649999999999</c:v>
                </c:pt>
                <c:pt idx="10">
                  <c:v>1.2870999999999988</c:v>
                </c:pt>
                <c:pt idx="11">
                  <c:v>1.374733</c:v>
                </c:pt>
                <c:pt idx="12">
                  <c:v>1.446752</c:v>
                </c:pt>
                <c:pt idx="13">
                  <c:v>1.5101819999999999</c:v>
                </c:pt>
                <c:pt idx="14">
                  <c:v>1.570214</c:v>
                </c:pt>
                <c:pt idx="15">
                  <c:v>1.6302660000000002</c:v>
                </c:pt>
                <c:pt idx="16">
                  <c:v>1.6910780000000001</c:v>
                </c:pt>
                <c:pt idx="17">
                  <c:v>1.7524299999999986</c:v>
                </c:pt>
                <c:pt idx="18">
                  <c:v>1.8292130000000002</c:v>
                </c:pt>
                <c:pt idx="19">
                  <c:v>1.8897089999999999</c:v>
                </c:pt>
                <c:pt idx="20">
                  <c:v>1.9500000000000013</c:v>
                </c:pt>
                <c:pt idx="21">
                  <c:v>2.0385909999999998</c:v>
                </c:pt>
                <c:pt idx="22">
                  <c:v>2.0966869999999975</c:v>
                </c:pt>
                <c:pt idx="23">
                  <c:v>2.1542859999999977</c:v>
                </c:pt>
                <c:pt idx="24">
                  <c:v>2.210871</c:v>
                </c:pt>
                <c:pt idx="25">
                  <c:v>2.2670350000000012</c:v>
                </c:pt>
                <c:pt idx="26">
                  <c:v>2.32239</c:v>
                </c:pt>
                <c:pt idx="27">
                  <c:v>2.3766319999999972</c:v>
                </c:pt>
                <c:pt idx="28">
                  <c:v>2.4303710000000001</c:v>
                </c:pt>
                <c:pt idx="29">
                  <c:v>2.4832700000000001</c:v>
                </c:pt>
                <c:pt idx="30">
                  <c:v>2.5352099999999975</c:v>
                </c:pt>
                <c:pt idx="31">
                  <c:v>2.5861299999999998</c:v>
                </c:pt>
                <c:pt idx="32">
                  <c:v>2.6364199999999975</c:v>
                </c:pt>
                <c:pt idx="33">
                  <c:v>2.68567</c:v>
                </c:pt>
                <c:pt idx="34">
                  <c:v>2.7338300000000002</c:v>
                </c:pt>
                <c:pt idx="35">
                  <c:v>2.7812299999999999</c:v>
                </c:pt>
                <c:pt idx="36">
                  <c:v>2.8277000000000001</c:v>
                </c:pt>
                <c:pt idx="37">
                  <c:v>2.8730399999999987</c:v>
                </c:pt>
                <c:pt idx="38">
                  <c:v>2.9173100000000001</c:v>
                </c:pt>
                <c:pt idx="39">
                  <c:v>2.9607799999999997</c:v>
                </c:pt>
                <c:pt idx="40">
                  <c:v>3.0031500000000002</c:v>
                </c:pt>
                <c:pt idx="41">
                  <c:v>3.0441700000000012</c:v>
                </c:pt>
                <c:pt idx="42">
                  <c:v>3.08426</c:v>
                </c:pt>
                <c:pt idx="43">
                  <c:v>3.1234500000000001</c:v>
                </c:pt>
                <c:pt idx="44">
                  <c:v>3.1612900000000002</c:v>
                </c:pt>
                <c:pt idx="45">
                  <c:v>3.1979500000000001</c:v>
                </c:pt>
                <c:pt idx="46">
                  <c:v>3.2337699999999998</c:v>
                </c:pt>
                <c:pt idx="47">
                  <c:v>3.2682000000000002</c:v>
                </c:pt>
                <c:pt idx="48">
                  <c:v>3.30138</c:v>
                </c:pt>
                <c:pt idx="49">
                  <c:v>3.3333900000000001</c:v>
                </c:pt>
                <c:pt idx="50">
                  <c:v>3.3645800000000001</c:v>
                </c:pt>
                <c:pt idx="51">
                  <c:v>3.3942699999999975</c:v>
                </c:pt>
                <c:pt idx="52">
                  <c:v>3.4225999999999988</c:v>
                </c:pt>
                <c:pt idx="53">
                  <c:v>3.4500399999999987</c:v>
                </c:pt>
                <c:pt idx="54">
                  <c:v>3.476019999999997</c:v>
                </c:pt>
                <c:pt idx="55">
                  <c:v>3.5006200000000005</c:v>
                </c:pt>
                <c:pt idx="56">
                  <c:v>3.5241600000000002</c:v>
                </c:pt>
                <c:pt idx="57">
                  <c:v>3.5464599999999975</c:v>
                </c:pt>
                <c:pt idx="58">
                  <c:v>3.5673500000000002</c:v>
                </c:pt>
                <c:pt idx="59">
                  <c:v>3.5868900000000004</c:v>
                </c:pt>
                <c:pt idx="60">
                  <c:v>3.6053800000000011</c:v>
                </c:pt>
                <c:pt idx="61">
                  <c:v>3.62236</c:v>
                </c:pt>
                <c:pt idx="62">
                  <c:v>3.63795</c:v>
                </c:pt>
                <c:pt idx="63">
                  <c:v>3.6522300000000003</c:v>
                </c:pt>
                <c:pt idx="64">
                  <c:v>3.6655499999999988</c:v>
                </c:pt>
                <c:pt idx="65">
                  <c:v>3.67727</c:v>
                </c:pt>
                <c:pt idx="66">
                  <c:v>3.6875000000000027</c:v>
                </c:pt>
                <c:pt idx="67">
                  <c:v>3.6967499999999975</c:v>
                </c:pt>
                <c:pt idx="68">
                  <c:v>3.70444</c:v>
                </c:pt>
                <c:pt idx="69">
                  <c:v>3.7106499999999976</c:v>
                </c:pt>
                <c:pt idx="70">
                  <c:v>3.7157300000000002</c:v>
                </c:pt>
                <c:pt idx="71">
                  <c:v>3.7192300000000005</c:v>
                </c:pt>
                <c:pt idx="72">
                  <c:v>3.7215199999999999</c:v>
                </c:pt>
                <c:pt idx="73">
                  <c:v>3.7227199999999998</c:v>
                </c:pt>
                <c:pt idx="74">
                  <c:v>3.7226999999999997</c:v>
                </c:pt>
                <c:pt idx="75">
                  <c:v>3.62087</c:v>
                </c:pt>
                <c:pt idx="76">
                  <c:v>3.4679100000000012</c:v>
                </c:pt>
                <c:pt idx="77">
                  <c:v>3.2232500000000002</c:v>
                </c:pt>
                <c:pt idx="78">
                  <c:v>2.98156</c:v>
                </c:pt>
                <c:pt idx="79">
                  <c:v>2.6932300000000002</c:v>
                </c:pt>
                <c:pt idx="80">
                  <c:v>2.3607900000000002</c:v>
                </c:pt>
                <c:pt idx="81">
                  <c:v>1.9841720000000016</c:v>
                </c:pt>
                <c:pt idx="82">
                  <c:v>1.5634809999999999</c:v>
                </c:pt>
                <c:pt idx="83">
                  <c:v>1.0988239999999998</c:v>
                </c:pt>
                <c:pt idx="84">
                  <c:v>0.59030499999999919</c:v>
                </c:pt>
                <c:pt idx="85">
                  <c:v>3.8033299999999992E-2</c:v>
                </c:pt>
                <c:pt idx="86">
                  <c:v>-0.55787100000000078</c:v>
                </c:pt>
                <c:pt idx="87">
                  <c:v>-1.197284</c:v>
                </c:pt>
                <c:pt idx="88">
                  <c:v>-1.8800700000000001</c:v>
                </c:pt>
                <c:pt idx="89">
                  <c:v>-2.60609</c:v>
                </c:pt>
                <c:pt idx="90">
                  <c:v>-2.8660300000000003</c:v>
                </c:pt>
                <c:pt idx="91">
                  <c:v>-3.5071600000000012</c:v>
                </c:pt>
                <c:pt idx="92">
                  <c:v>-4.1122099999999975</c:v>
                </c:pt>
                <c:pt idx="93">
                  <c:v>-4.73813</c:v>
                </c:pt>
                <c:pt idx="94">
                  <c:v>-5.3889849999999901</c:v>
                </c:pt>
                <c:pt idx="95">
                  <c:v>-5.2597220000000062</c:v>
                </c:pt>
                <c:pt idx="96">
                  <c:v>-7.3759339999999955</c:v>
                </c:pt>
                <c:pt idx="97">
                  <c:v>-6.0330830000000004</c:v>
                </c:pt>
                <c:pt idx="98">
                  <c:v>-5.8764269999999996</c:v>
                </c:pt>
                <c:pt idx="99">
                  <c:v>-5.6186569999999945</c:v>
                </c:pt>
                <c:pt idx="100">
                  <c:v>-5.4005279999999996</c:v>
                </c:pt>
                <c:pt idx="101">
                  <c:v>-5.215509</c:v>
                </c:pt>
                <c:pt idx="102">
                  <c:v>-5.0495530000000004</c:v>
                </c:pt>
                <c:pt idx="103">
                  <c:v>-4.8897149999999945</c:v>
                </c:pt>
                <c:pt idx="104">
                  <c:v>-4.7276969999999965</c:v>
                </c:pt>
                <c:pt idx="105">
                  <c:v>-4.5614020000000002</c:v>
                </c:pt>
                <c:pt idx="106">
                  <c:v>-4.348071</c:v>
                </c:pt>
                <c:pt idx="107">
                  <c:v>-4.1741489999999946</c:v>
                </c:pt>
                <c:pt idx="108">
                  <c:v>-3.998805999999997</c:v>
                </c:pt>
                <c:pt idx="109">
                  <c:v>-3.821984</c:v>
                </c:pt>
                <c:pt idx="110">
                  <c:v>-3.6445640000000012</c:v>
                </c:pt>
                <c:pt idx="111">
                  <c:v>-3.4654629999999975</c:v>
                </c:pt>
                <c:pt idx="112">
                  <c:v>-3.2858020000000003</c:v>
                </c:pt>
                <c:pt idx="113">
                  <c:v>-3.1047669999999998</c:v>
                </c:pt>
                <c:pt idx="114">
                  <c:v>-2.9228049999999977</c:v>
                </c:pt>
                <c:pt idx="115">
                  <c:v>-2.7709350000000001</c:v>
                </c:pt>
                <c:pt idx="116">
                  <c:v>-2.6183549999999998</c:v>
                </c:pt>
                <c:pt idx="117">
                  <c:v>-2.4654849999999997</c:v>
                </c:pt>
                <c:pt idx="118">
                  <c:v>-2.3504349999999987</c:v>
                </c:pt>
                <c:pt idx="119">
                  <c:v>-2.2018449999999987</c:v>
                </c:pt>
                <c:pt idx="120">
                  <c:v>-2.044705</c:v>
                </c:pt>
                <c:pt idx="121">
                  <c:v>0</c:v>
                </c:pt>
              </c:numCache>
            </c:numRef>
          </c:yVal>
        </c:ser>
        <c:axId val="109046016"/>
        <c:axId val="113070464"/>
      </c:scatterChart>
      <c:valAx>
        <c:axId val="109046016"/>
        <c:scaling>
          <c:orientation val="minMax"/>
        </c:scaling>
        <c:axPos val="b"/>
        <c:majorGridlines>
          <c:spPr>
            <a:ln w="3175">
              <a:solidFill>
                <a:srgbClr val="000000"/>
              </a:solidFill>
              <a:prstDash val="solid"/>
            </a:ln>
          </c:spPr>
        </c:majorGridlines>
        <c:title>
          <c:tx>
            <c:rich>
              <a:bodyPr/>
              <a:lstStyle/>
              <a:p>
                <a:pPr>
                  <a:defRPr sz="975" b="0" i="0" u="none" strike="noStrike" baseline="0">
                    <a:solidFill>
                      <a:srgbClr val="000000"/>
                    </a:solidFill>
                    <a:latin typeface="Arial Cyr"/>
                    <a:ea typeface="Arial Cyr"/>
                    <a:cs typeface="Arial Cyr"/>
                  </a:defRPr>
                </a:pPr>
                <a:r>
                  <a:rPr lang="en-US" sz="1800" dirty="0" smtClean="0"/>
                  <a:t>Deflection, mm</a:t>
                </a:r>
                <a:endParaRPr lang="ru-RU" sz="1800" dirty="0"/>
              </a:p>
            </c:rich>
          </c:tx>
          <c:layout>
            <c:manualLayout>
              <c:xMode val="edge"/>
              <c:yMode val="edge"/>
              <c:x val="0.33900973473416718"/>
              <c:y val="0.90448384855711617"/>
            </c:manualLayout>
          </c:layout>
          <c:spPr>
            <a:noFill/>
            <a:ln w="25400">
              <a:noFill/>
            </a:ln>
          </c:spPr>
        </c:title>
        <c:numFmt formatCode="General" sourceLinked="1"/>
        <c:tickLblPos val="nextTo"/>
        <c:spPr>
          <a:ln w="3175">
            <a:solidFill>
              <a:srgbClr val="000000"/>
            </a:solidFill>
            <a:prstDash val="solid"/>
          </a:ln>
        </c:spPr>
        <c:txPr>
          <a:bodyPr rot="0" vert="horz"/>
          <a:lstStyle/>
          <a:p>
            <a:pPr>
              <a:defRPr sz="1200" b="0" i="0" u="none" strike="noStrike" baseline="0">
                <a:solidFill>
                  <a:srgbClr val="000000"/>
                </a:solidFill>
                <a:latin typeface="Arial Cyr"/>
                <a:ea typeface="Arial Cyr"/>
                <a:cs typeface="Arial Cyr"/>
              </a:defRPr>
            </a:pPr>
            <a:endParaRPr lang="ru-RU"/>
          </a:p>
        </c:txPr>
        <c:crossAx val="113070464"/>
        <c:crosses val="autoZero"/>
        <c:crossBetween val="midCat"/>
      </c:valAx>
      <c:valAx>
        <c:axId val="113070464"/>
        <c:scaling>
          <c:orientation val="minMax"/>
        </c:scaling>
        <c:axPos val="l"/>
        <c:majorGridlines>
          <c:spPr>
            <a:ln w="3175">
              <a:solidFill>
                <a:srgbClr val="000000"/>
              </a:solidFill>
              <a:prstDash val="solid"/>
            </a:ln>
          </c:spPr>
        </c:majorGridlines>
        <c:title>
          <c:tx>
            <c:rich>
              <a:bodyPr/>
              <a:lstStyle/>
              <a:p>
                <a:pPr>
                  <a:defRPr sz="975" b="0" i="0" u="none" strike="noStrike" baseline="0">
                    <a:solidFill>
                      <a:srgbClr val="000000"/>
                    </a:solidFill>
                    <a:latin typeface="Arial Cyr"/>
                    <a:ea typeface="Arial Cyr"/>
                    <a:cs typeface="Arial Cyr"/>
                  </a:defRPr>
                </a:pPr>
                <a:r>
                  <a:rPr lang="en-US" sz="1800" dirty="0" smtClean="0"/>
                  <a:t>Friction force, </a:t>
                </a:r>
                <a:r>
                  <a:rPr lang="en-US" sz="1800" dirty="0" err="1" smtClean="0"/>
                  <a:t>kN</a:t>
                </a:r>
                <a:endParaRPr lang="ru-RU" sz="1800" dirty="0"/>
              </a:p>
            </c:rich>
          </c:tx>
          <c:layout>
            <c:manualLayout>
              <c:xMode val="edge"/>
              <c:yMode val="edge"/>
              <c:x val="2.6171912228550732E-2"/>
              <c:y val="0.19886425962565868"/>
            </c:manualLayout>
          </c:layout>
          <c:spPr>
            <a:noFill/>
            <a:ln w="25400">
              <a:noFill/>
            </a:ln>
          </c:spPr>
        </c:title>
        <c:numFmt formatCode="General" sourceLinked="1"/>
        <c:tickLblPos val="nextTo"/>
        <c:spPr>
          <a:ln w="3175">
            <a:solidFill>
              <a:srgbClr val="000000"/>
            </a:solidFill>
            <a:prstDash val="solid"/>
          </a:ln>
        </c:spPr>
        <c:txPr>
          <a:bodyPr rot="0" vert="horz"/>
          <a:lstStyle/>
          <a:p>
            <a:pPr>
              <a:defRPr sz="1200" b="0" i="0" u="none" strike="noStrike" baseline="0">
                <a:solidFill>
                  <a:srgbClr val="000000"/>
                </a:solidFill>
                <a:latin typeface="Arial Cyr"/>
                <a:ea typeface="Arial Cyr"/>
                <a:cs typeface="Arial Cyr"/>
              </a:defRPr>
            </a:pPr>
            <a:endParaRPr lang="ru-RU"/>
          </a:p>
        </c:txPr>
        <c:crossAx val="109046016"/>
        <c:crosses val="autoZero"/>
        <c:crossBetween val="midCat"/>
      </c:valAx>
      <c:spPr>
        <a:solidFill>
          <a:srgbClr val="FFFFFF"/>
        </a:solidFill>
        <a:ln w="3175">
          <a:solidFill>
            <a:srgbClr val="000000"/>
          </a:solidFill>
          <a:prstDash val="solid"/>
        </a:ln>
      </c:spPr>
    </c:plotArea>
    <c:plotVisOnly val="1"/>
    <c:dispBlanksAs val="gap"/>
  </c:chart>
  <c:spPr>
    <a:solidFill>
      <a:srgbClr val="FFFFFF"/>
    </a:solidFill>
    <a:ln w="9525">
      <a:noFill/>
    </a:ln>
  </c:spPr>
  <c:txPr>
    <a:bodyPr/>
    <a:lstStyle/>
    <a:p>
      <a:pPr>
        <a:defRPr sz="975" b="0" i="0" u="none" strike="noStrike" baseline="0">
          <a:solidFill>
            <a:srgbClr val="000000"/>
          </a:solidFill>
          <a:latin typeface="Arial Cyr"/>
          <a:ea typeface="Arial Cyr"/>
          <a:cs typeface="Arial Cyr"/>
        </a:defRPr>
      </a:pPr>
      <a:endParaRPr lang="ru-RU"/>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ru-RU"/>
  <c:chart>
    <c:autoTitleDeleted val="1"/>
    <c:plotArea>
      <c:layout>
        <c:manualLayout>
          <c:layoutTarget val="inner"/>
          <c:xMode val="edge"/>
          <c:yMode val="edge"/>
          <c:x val="0.10437710437710437"/>
          <c:y val="7.6923076923076983E-2"/>
          <c:w val="0.87878787878787945"/>
          <c:h val="0.69871794871794768"/>
        </c:manualLayout>
      </c:layout>
      <c:barChart>
        <c:barDir val="col"/>
        <c:grouping val="clustered"/>
        <c:ser>
          <c:idx val="0"/>
          <c:order val="0"/>
          <c:tx>
            <c:strRef>
              <c:f>Sheet1!$B$1</c:f>
              <c:strCache>
                <c:ptCount val="1"/>
                <c:pt idx="0">
                  <c:v>Работа</c:v>
                </c:pt>
              </c:strCache>
            </c:strRef>
          </c:tx>
          <c:spPr>
            <a:solidFill>
              <a:srgbClr val="FF6600"/>
            </a:solidFill>
            <a:ln w="13885">
              <a:solidFill>
                <a:srgbClr val="000000"/>
              </a:solidFill>
              <a:prstDash val="solid"/>
            </a:ln>
          </c:spPr>
          <c:dLbls>
            <c:spPr>
              <a:noFill/>
              <a:ln w="27769">
                <a:noFill/>
              </a:ln>
            </c:spPr>
            <c:txPr>
              <a:bodyPr/>
              <a:lstStyle/>
              <a:p>
                <a:pPr>
                  <a:defRPr sz="1312" b="1" i="0" u="none" strike="noStrike" baseline="0">
                    <a:solidFill>
                      <a:srgbClr val="000000"/>
                    </a:solidFill>
                    <a:latin typeface="Arial Cyr"/>
                    <a:ea typeface="Arial Cyr"/>
                    <a:cs typeface="Arial Cyr"/>
                  </a:defRPr>
                </a:pPr>
                <a:endParaRPr lang="ru-RU"/>
              </a:p>
            </c:txPr>
            <c:showVal val="1"/>
          </c:dLbls>
          <c:cat>
            <c:strRef>
              <c:f>Sheet1!$A$2:$A$9</c:f>
              <c:strCache>
                <c:ptCount val="6"/>
                <c:pt idx="0">
                  <c:v>Wheel wear</c:v>
                </c:pt>
                <c:pt idx="1">
                  <c:v>Rail wear</c:v>
                </c:pt>
                <c:pt idx="2">
                  <c:v>Radii difference</c:v>
                </c:pt>
                <c:pt idx="3">
                  <c:v>Wedge wear</c:v>
                </c:pt>
                <c:pt idx="4">
                  <c:v>Gauge (1520/1524)</c:v>
                </c:pt>
                <c:pt idx="5">
                  <c:v>Coeff. friction</c:v>
                </c:pt>
              </c:strCache>
            </c:strRef>
          </c:cat>
          <c:val>
            <c:numRef>
              <c:f>Sheet1!$B$2:$B$9</c:f>
              <c:numCache>
                <c:formatCode>General</c:formatCode>
                <c:ptCount val="6"/>
                <c:pt idx="0">
                  <c:v>0.13700000000000001</c:v>
                </c:pt>
                <c:pt idx="1">
                  <c:v>-1.4999999999999998E-2</c:v>
                </c:pt>
                <c:pt idx="2">
                  <c:v>-6.9000000000000034E-2</c:v>
                </c:pt>
                <c:pt idx="3">
                  <c:v>-1.2999999999999998E-2</c:v>
                </c:pt>
                <c:pt idx="4">
                  <c:v>-4.0000000000000044E-3</c:v>
                </c:pt>
                <c:pt idx="5">
                  <c:v>-0.10800000000000007</c:v>
                </c:pt>
              </c:numCache>
            </c:numRef>
          </c:val>
        </c:ser>
        <c:gapWidth val="100"/>
        <c:axId val="187900672"/>
        <c:axId val="187902208"/>
      </c:barChart>
      <c:catAx>
        <c:axId val="187900672"/>
        <c:scaling>
          <c:orientation val="minMax"/>
        </c:scaling>
        <c:axPos val="b"/>
        <c:numFmt formatCode="General" sourceLinked="1"/>
        <c:tickLblPos val="low"/>
        <c:spPr>
          <a:ln w="3471">
            <a:solidFill>
              <a:srgbClr val="000000"/>
            </a:solidFill>
            <a:prstDash val="solid"/>
          </a:ln>
        </c:spPr>
        <c:txPr>
          <a:bodyPr rot="0" vert="horz"/>
          <a:lstStyle/>
          <a:p>
            <a:pPr>
              <a:defRPr sz="1312" b="1" i="0" u="none" strike="noStrike" baseline="0">
                <a:solidFill>
                  <a:srgbClr val="000000"/>
                </a:solidFill>
                <a:latin typeface="Arial Cyr"/>
                <a:ea typeface="Arial Cyr"/>
                <a:cs typeface="Arial Cyr"/>
              </a:defRPr>
            </a:pPr>
            <a:endParaRPr lang="ru-RU"/>
          </a:p>
        </c:txPr>
        <c:crossAx val="187902208"/>
        <c:crosses val="autoZero"/>
        <c:auto val="1"/>
        <c:lblAlgn val="ctr"/>
        <c:lblOffset val="100"/>
        <c:tickLblSkip val="1"/>
        <c:tickMarkSkip val="1"/>
      </c:catAx>
      <c:valAx>
        <c:axId val="187902208"/>
        <c:scaling>
          <c:orientation val="minMax"/>
        </c:scaling>
        <c:axPos val="l"/>
        <c:numFmt formatCode="General" sourceLinked="1"/>
        <c:tickLblPos val="nextTo"/>
        <c:spPr>
          <a:ln w="3471">
            <a:solidFill>
              <a:srgbClr val="000000"/>
            </a:solidFill>
            <a:prstDash val="solid"/>
          </a:ln>
        </c:spPr>
        <c:txPr>
          <a:bodyPr rot="0" vert="horz"/>
          <a:lstStyle/>
          <a:p>
            <a:pPr>
              <a:defRPr sz="1312" b="1" i="0" u="none" strike="noStrike" baseline="0">
                <a:solidFill>
                  <a:srgbClr val="000000"/>
                </a:solidFill>
                <a:latin typeface="Arial Cyr"/>
                <a:ea typeface="Arial Cyr"/>
                <a:cs typeface="Arial Cyr"/>
              </a:defRPr>
            </a:pPr>
            <a:endParaRPr lang="ru-RU"/>
          </a:p>
        </c:txPr>
        <c:crossAx val="187900672"/>
        <c:crosses val="autoZero"/>
        <c:crossBetween val="between"/>
      </c:valAx>
      <c:spPr>
        <a:noFill/>
        <a:ln w="27769">
          <a:noFill/>
        </a:ln>
      </c:spPr>
    </c:plotArea>
    <c:plotVisOnly val="1"/>
    <c:dispBlanksAs val="gap"/>
  </c:chart>
  <c:spPr>
    <a:noFill/>
    <a:ln>
      <a:noFill/>
    </a:ln>
  </c:spPr>
  <c:txPr>
    <a:bodyPr/>
    <a:lstStyle/>
    <a:p>
      <a:pPr>
        <a:defRPr sz="1312" b="1" i="0" u="none" strike="noStrike" baseline="0">
          <a:solidFill>
            <a:srgbClr val="000000"/>
          </a:solidFill>
          <a:latin typeface="Arial Cyr"/>
          <a:ea typeface="Arial Cyr"/>
          <a:cs typeface="Arial Cyr"/>
        </a:defRPr>
      </a:pPr>
      <a:endParaRPr lang="ru-RU"/>
    </a:p>
  </c:txPr>
  <c:externalData r:id="rId1"/>
</c:chartSpace>
</file>

<file path=ppt/drawings/_rels/vmlDrawing1.v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image" Target="../media/image24.emf"/><Relationship Id="rId1" Type="http://schemas.openxmlformats.org/officeDocument/2006/relationships/image" Target="../media/image23.emf"/><Relationship Id="rId4" Type="http://schemas.openxmlformats.org/officeDocument/2006/relationships/image" Target="../media/image2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3.png"/></Relationships>
</file>

<file path=ppt/drawings/_rels/vmlDrawing3.vml.rels><?xml version="1.0" encoding="UTF-8" standalone="yes"?>
<Relationships xmlns="http://schemas.openxmlformats.org/package/2006/relationships"><Relationship Id="rId3" Type="http://schemas.openxmlformats.org/officeDocument/2006/relationships/image" Target="../media/image48.emf"/><Relationship Id="rId2" Type="http://schemas.openxmlformats.org/officeDocument/2006/relationships/image" Target="../media/image47.emf"/><Relationship Id="rId1" Type="http://schemas.openxmlformats.org/officeDocument/2006/relationships/image" Target="../media/image46.e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51.emf"/><Relationship Id="rId2" Type="http://schemas.openxmlformats.org/officeDocument/2006/relationships/image" Target="../media/image50.emf"/><Relationship Id="rId1" Type="http://schemas.openxmlformats.org/officeDocument/2006/relationships/image" Target="../media/image49.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6" name="Rectangle 2"/>
          <p:cNvSpPr>
            <a:spLocks noGrp="1" noChangeArrowheads="1"/>
          </p:cNvSpPr>
          <p:nvPr>
            <p:ph type="hdr" sz="quarter"/>
          </p:nvPr>
        </p:nvSpPr>
        <p:spPr bwMode="auto">
          <a:xfrm>
            <a:off x="0" y="0"/>
            <a:ext cx="2928938" cy="4937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Times New Roman" pitchFamily="18" charset="0"/>
              </a:defRPr>
            </a:lvl1pPr>
          </a:lstStyle>
          <a:p>
            <a:pPr>
              <a:defRPr/>
            </a:pPr>
            <a:endParaRPr lang="en-US"/>
          </a:p>
        </p:txBody>
      </p:sp>
      <p:sp>
        <p:nvSpPr>
          <p:cNvPr id="21507" name="Rectangle 3"/>
          <p:cNvSpPr>
            <a:spLocks noGrp="1" noChangeArrowheads="1"/>
          </p:cNvSpPr>
          <p:nvPr>
            <p:ph type="dt" sz="quarter" idx="1"/>
          </p:nvPr>
        </p:nvSpPr>
        <p:spPr bwMode="auto">
          <a:xfrm>
            <a:off x="3830638" y="0"/>
            <a:ext cx="2928937" cy="4937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Times New Roman" pitchFamily="18" charset="0"/>
              </a:defRPr>
            </a:lvl1pPr>
          </a:lstStyle>
          <a:p>
            <a:pPr>
              <a:defRPr/>
            </a:pPr>
            <a:endParaRPr lang="en-US"/>
          </a:p>
        </p:txBody>
      </p:sp>
      <p:sp>
        <p:nvSpPr>
          <p:cNvPr id="21508" name="Rectangle 4"/>
          <p:cNvSpPr>
            <a:spLocks noGrp="1" noChangeArrowheads="1"/>
          </p:cNvSpPr>
          <p:nvPr>
            <p:ph type="ftr" sz="quarter" idx="2"/>
          </p:nvPr>
        </p:nvSpPr>
        <p:spPr bwMode="auto">
          <a:xfrm>
            <a:off x="0" y="9374188"/>
            <a:ext cx="2928938" cy="49371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Times New Roman" pitchFamily="18" charset="0"/>
              </a:defRPr>
            </a:lvl1pPr>
          </a:lstStyle>
          <a:p>
            <a:pPr>
              <a:defRPr/>
            </a:pPr>
            <a:endParaRPr lang="en-US"/>
          </a:p>
        </p:txBody>
      </p:sp>
      <p:sp>
        <p:nvSpPr>
          <p:cNvPr id="21509" name="Rectangle 5"/>
          <p:cNvSpPr>
            <a:spLocks noGrp="1" noChangeArrowheads="1"/>
          </p:cNvSpPr>
          <p:nvPr>
            <p:ph type="sldNum" sz="quarter" idx="3"/>
          </p:nvPr>
        </p:nvSpPr>
        <p:spPr bwMode="auto">
          <a:xfrm>
            <a:off x="3830638" y="9374188"/>
            <a:ext cx="2928937" cy="49371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Times New Roman" pitchFamily="18" charset="0"/>
              </a:defRPr>
            </a:lvl1pPr>
          </a:lstStyle>
          <a:p>
            <a:pPr>
              <a:defRPr/>
            </a:pPr>
            <a:fld id="{D6876985-39CB-416F-A3D6-1676F50A080D}"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554" name="Rectangle 2"/>
          <p:cNvSpPr>
            <a:spLocks noGrp="1" noChangeArrowheads="1"/>
          </p:cNvSpPr>
          <p:nvPr>
            <p:ph type="hdr" sz="quarter"/>
          </p:nvPr>
        </p:nvSpPr>
        <p:spPr bwMode="auto">
          <a:xfrm>
            <a:off x="0" y="0"/>
            <a:ext cx="2928938" cy="4937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Times New Roman" pitchFamily="18" charset="0"/>
              </a:defRPr>
            </a:lvl1pPr>
          </a:lstStyle>
          <a:p>
            <a:pPr>
              <a:defRPr/>
            </a:pPr>
            <a:endParaRPr lang="en-US"/>
          </a:p>
        </p:txBody>
      </p:sp>
      <p:sp>
        <p:nvSpPr>
          <p:cNvPr id="23555" name="Rectangle 3"/>
          <p:cNvSpPr>
            <a:spLocks noGrp="1" noChangeArrowheads="1"/>
          </p:cNvSpPr>
          <p:nvPr>
            <p:ph type="dt" idx="1"/>
          </p:nvPr>
        </p:nvSpPr>
        <p:spPr bwMode="auto">
          <a:xfrm>
            <a:off x="3830638" y="0"/>
            <a:ext cx="2928937" cy="4937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Times New Roman" pitchFamily="18" charset="0"/>
              </a:defRPr>
            </a:lvl1pPr>
          </a:lstStyle>
          <a:p>
            <a:pPr>
              <a:defRPr/>
            </a:pPr>
            <a:endParaRPr lang="en-US"/>
          </a:p>
        </p:txBody>
      </p:sp>
      <p:sp>
        <p:nvSpPr>
          <p:cNvPr id="135172" name="Rectangle 4"/>
          <p:cNvSpPr>
            <a:spLocks noGrp="1" noRot="1" noChangeAspect="1" noChangeArrowheads="1" noTextEdit="1"/>
          </p:cNvSpPr>
          <p:nvPr>
            <p:ph type="sldImg" idx="2"/>
          </p:nvPr>
        </p:nvSpPr>
        <p:spPr bwMode="auto">
          <a:xfrm>
            <a:off x="912813" y="739775"/>
            <a:ext cx="4933950" cy="3700463"/>
          </a:xfrm>
          <a:prstGeom prst="rect">
            <a:avLst/>
          </a:prstGeom>
          <a:noFill/>
          <a:ln w="9525">
            <a:solidFill>
              <a:srgbClr val="000000"/>
            </a:solidFill>
            <a:miter lim="800000"/>
            <a:headEnd/>
            <a:tailEnd/>
          </a:ln>
        </p:spPr>
      </p:sp>
      <p:sp>
        <p:nvSpPr>
          <p:cNvPr id="23557" name="Rectangle 5"/>
          <p:cNvSpPr>
            <a:spLocks noGrp="1" noChangeArrowheads="1"/>
          </p:cNvSpPr>
          <p:nvPr>
            <p:ph type="body" sz="quarter" idx="3"/>
          </p:nvPr>
        </p:nvSpPr>
        <p:spPr bwMode="auto">
          <a:xfrm>
            <a:off x="901700" y="4687888"/>
            <a:ext cx="4956175" cy="444023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3558" name="Rectangle 6"/>
          <p:cNvSpPr>
            <a:spLocks noGrp="1" noChangeArrowheads="1"/>
          </p:cNvSpPr>
          <p:nvPr>
            <p:ph type="ftr" sz="quarter" idx="4"/>
          </p:nvPr>
        </p:nvSpPr>
        <p:spPr bwMode="auto">
          <a:xfrm>
            <a:off x="0" y="9374188"/>
            <a:ext cx="2928938" cy="49371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Times New Roman" pitchFamily="18" charset="0"/>
              </a:defRPr>
            </a:lvl1pPr>
          </a:lstStyle>
          <a:p>
            <a:pPr>
              <a:defRPr/>
            </a:pPr>
            <a:endParaRPr lang="en-US"/>
          </a:p>
        </p:txBody>
      </p:sp>
      <p:sp>
        <p:nvSpPr>
          <p:cNvPr id="23559" name="Rectangle 7"/>
          <p:cNvSpPr>
            <a:spLocks noGrp="1" noChangeArrowheads="1"/>
          </p:cNvSpPr>
          <p:nvPr>
            <p:ph type="sldNum" sz="quarter" idx="5"/>
          </p:nvPr>
        </p:nvSpPr>
        <p:spPr bwMode="auto">
          <a:xfrm>
            <a:off x="3830638" y="9374188"/>
            <a:ext cx="2928937" cy="49371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Times New Roman" pitchFamily="18" charset="0"/>
              </a:defRPr>
            </a:lvl1pPr>
          </a:lstStyle>
          <a:p>
            <a:pPr>
              <a:defRPr/>
            </a:pPr>
            <a:fld id="{B2C36F23-C73E-483E-B4CB-A164AC443D8D}"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Образ слайда 1"/>
          <p:cNvSpPr>
            <a:spLocks noGrp="1" noRot="1" noChangeAspect="1" noTextEdit="1"/>
          </p:cNvSpPr>
          <p:nvPr>
            <p:ph type="sldImg"/>
          </p:nvPr>
        </p:nvSpPr>
        <p:spPr>
          <a:ln/>
        </p:spPr>
      </p:sp>
      <p:sp>
        <p:nvSpPr>
          <p:cNvPr id="136195" name="Заметки 2"/>
          <p:cNvSpPr>
            <a:spLocks noGrp="1"/>
          </p:cNvSpPr>
          <p:nvPr>
            <p:ph type="body" idx="1"/>
          </p:nvPr>
        </p:nvSpPr>
        <p:spPr>
          <a:noFill/>
          <a:ln/>
        </p:spPr>
        <p:txBody>
          <a:bodyPr/>
          <a:lstStyle/>
          <a:p>
            <a:endParaRPr lang="ru-RU" dirty="0" smtClean="0"/>
          </a:p>
        </p:txBody>
      </p:sp>
      <p:sp>
        <p:nvSpPr>
          <p:cNvPr id="136196" name="Номер слайда 3"/>
          <p:cNvSpPr>
            <a:spLocks noGrp="1"/>
          </p:cNvSpPr>
          <p:nvPr>
            <p:ph type="sldNum" sz="quarter" idx="5"/>
          </p:nvPr>
        </p:nvSpPr>
        <p:spPr>
          <a:noFill/>
        </p:spPr>
        <p:txBody>
          <a:bodyPr/>
          <a:lstStyle/>
          <a:p>
            <a:fld id="{8B271964-50D8-4BF5-A0BA-46F79C61A8C7}" type="slidenum">
              <a:rPr lang="en-US" smtClean="0"/>
              <a:pPr/>
              <a:t>1</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Образ слайда 1"/>
          <p:cNvSpPr>
            <a:spLocks noGrp="1" noRot="1" noChangeAspect="1" noTextEdit="1"/>
          </p:cNvSpPr>
          <p:nvPr>
            <p:ph type="sldImg"/>
          </p:nvPr>
        </p:nvSpPr>
        <p:spPr>
          <a:ln/>
        </p:spPr>
      </p:sp>
      <p:sp>
        <p:nvSpPr>
          <p:cNvPr id="163843" name="Заметки 2"/>
          <p:cNvSpPr>
            <a:spLocks noGrp="1"/>
          </p:cNvSpPr>
          <p:nvPr>
            <p:ph type="body" idx="1"/>
          </p:nvPr>
        </p:nvSpPr>
        <p:spPr>
          <a:noFill/>
          <a:ln/>
        </p:spPr>
        <p:txBody>
          <a:bodyPr/>
          <a:lstStyle/>
          <a:p>
            <a:r>
              <a:rPr lang="en-US" smtClean="0"/>
              <a:t>In this slide, animation of movement of the freight wagon bogie with the flexible side frame is presented. You can see the results of stresses calculations in the graphic window</a:t>
            </a:r>
            <a:r>
              <a:rPr lang="ru-RU" smtClean="0"/>
              <a:t>.</a:t>
            </a:r>
          </a:p>
          <a:p>
            <a:endParaRPr lang="ru-RU" smtClean="0"/>
          </a:p>
        </p:txBody>
      </p:sp>
      <p:sp>
        <p:nvSpPr>
          <p:cNvPr id="163844" name="Номер слайда 3"/>
          <p:cNvSpPr>
            <a:spLocks noGrp="1"/>
          </p:cNvSpPr>
          <p:nvPr>
            <p:ph type="sldNum" sz="quarter" idx="5"/>
          </p:nvPr>
        </p:nvSpPr>
        <p:spPr>
          <a:noFill/>
        </p:spPr>
        <p:txBody>
          <a:bodyPr/>
          <a:lstStyle/>
          <a:p>
            <a:fld id="{819BB2EA-060B-4A6E-8D9C-09D88F25839D}" type="slidenum">
              <a:rPr lang="en-US" smtClean="0"/>
              <a:pPr/>
              <a:t>15</a:t>
            </a:fld>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Образ слайда 1"/>
          <p:cNvSpPr>
            <a:spLocks noGrp="1" noRot="1" noChangeAspect="1" noTextEdit="1"/>
          </p:cNvSpPr>
          <p:nvPr>
            <p:ph type="sldImg"/>
          </p:nvPr>
        </p:nvSpPr>
        <p:spPr>
          <a:ln/>
        </p:spPr>
      </p:sp>
      <p:sp>
        <p:nvSpPr>
          <p:cNvPr id="3" name="Заметки 2"/>
          <p:cNvSpPr>
            <a:spLocks noGrp="1"/>
          </p:cNvSpPr>
          <p:nvPr>
            <p:ph type="body" idx="1"/>
          </p:nvPr>
        </p:nvSpPr>
        <p:spPr/>
        <p:txBody>
          <a:bodyPr>
            <a:normAutofit fontScale="47500" lnSpcReduction="20000"/>
          </a:bodyPr>
          <a:lstStyle/>
          <a:p>
            <a:pPr>
              <a:defRPr/>
            </a:pPr>
            <a:r>
              <a:rPr lang="en-US" dirty="0" smtClean="0"/>
              <a:t>Example of dynamic simulation of the long-wheelbase wagon-platform with the flexible frame is presented</a:t>
            </a:r>
            <a:r>
              <a:rPr lang="ru-RU" dirty="0" smtClean="0"/>
              <a:t>. </a:t>
            </a:r>
            <a:r>
              <a:rPr lang="en-US" dirty="0" smtClean="0"/>
              <a:t>In the </a:t>
            </a:r>
            <a:r>
              <a:rPr lang="ru-RU" dirty="0" smtClean="0"/>
              <a:t>2005-2006</a:t>
            </a:r>
            <a:r>
              <a:rPr lang="en-US" dirty="0" smtClean="0"/>
              <a:t>, some similar long-wheelbase platform were destroyed as a result of exploitation.</a:t>
            </a:r>
            <a:r>
              <a:rPr lang="ru-RU" dirty="0" smtClean="0"/>
              <a:t> </a:t>
            </a:r>
            <a:r>
              <a:rPr lang="en-US" dirty="0" smtClean="0"/>
              <a:t>This model was made to analyze s</a:t>
            </a:r>
            <a:r>
              <a:rPr lang="en-US" dirty="0" smtClean="0">
                <a:latin typeface="Arial" pitchFamily="34" charset="0"/>
              </a:rPr>
              <a:t>tress load of the frame and prepare proposals to decrease accumulated damage </a:t>
            </a:r>
            <a:r>
              <a:rPr lang="ru-RU" dirty="0" smtClean="0"/>
              <a:t>(2006 г.).  </a:t>
            </a:r>
          </a:p>
          <a:p>
            <a:pPr>
              <a:defRPr/>
            </a:pPr>
            <a:endParaRPr lang="ru-RU" dirty="0"/>
          </a:p>
        </p:txBody>
      </p:sp>
      <p:sp>
        <p:nvSpPr>
          <p:cNvPr id="159748" name="Номер слайда 3"/>
          <p:cNvSpPr>
            <a:spLocks noGrp="1"/>
          </p:cNvSpPr>
          <p:nvPr>
            <p:ph type="sldNum" sz="quarter" idx="5"/>
          </p:nvPr>
        </p:nvSpPr>
        <p:spPr>
          <a:noFill/>
        </p:spPr>
        <p:txBody>
          <a:bodyPr/>
          <a:lstStyle/>
          <a:p>
            <a:fld id="{E05A0515-E9CC-4AD3-9BA6-AA20B56343FD}" type="slidenum">
              <a:rPr lang="en-US" smtClean="0"/>
              <a:pPr/>
              <a:t>16</a:t>
            </a:fld>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Образ слайда 1"/>
          <p:cNvSpPr>
            <a:spLocks noGrp="1" noRot="1" noChangeAspect="1" noTextEdit="1"/>
          </p:cNvSpPr>
          <p:nvPr>
            <p:ph type="sldImg"/>
          </p:nvPr>
        </p:nvSpPr>
        <p:spPr>
          <a:ln/>
        </p:spPr>
      </p:sp>
      <p:sp>
        <p:nvSpPr>
          <p:cNvPr id="164867" name="Заметки 2"/>
          <p:cNvSpPr>
            <a:spLocks noGrp="1"/>
          </p:cNvSpPr>
          <p:nvPr>
            <p:ph type="body" idx="1"/>
          </p:nvPr>
        </p:nvSpPr>
        <p:spPr>
          <a:noFill/>
          <a:ln/>
        </p:spPr>
        <p:txBody>
          <a:bodyPr/>
          <a:lstStyle/>
          <a:p>
            <a:r>
              <a:rPr lang="en-US" smtClean="0"/>
              <a:t>The results of some eigenmode calculation are presented </a:t>
            </a:r>
            <a:endParaRPr lang="ru-RU" smtClean="0"/>
          </a:p>
        </p:txBody>
      </p:sp>
      <p:sp>
        <p:nvSpPr>
          <p:cNvPr id="164868" name="Номер слайда 3"/>
          <p:cNvSpPr>
            <a:spLocks noGrp="1"/>
          </p:cNvSpPr>
          <p:nvPr>
            <p:ph type="sldNum" sz="quarter" idx="5"/>
          </p:nvPr>
        </p:nvSpPr>
        <p:spPr>
          <a:noFill/>
        </p:spPr>
        <p:txBody>
          <a:bodyPr/>
          <a:lstStyle/>
          <a:p>
            <a:fld id="{22D9AEBE-4EE4-4F4A-8903-5D05A65B918D}" type="slidenum">
              <a:rPr lang="en-US" smtClean="0"/>
              <a:pPr/>
              <a:t>17</a:t>
            </a:fld>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Образ слайда 1"/>
          <p:cNvSpPr>
            <a:spLocks noGrp="1" noRot="1" noChangeAspect="1" noTextEdit="1"/>
          </p:cNvSpPr>
          <p:nvPr>
            <p:ph type="sldImg"/>
          </p:nvPr>
        </p:nvSpPr>
        <p:spPr>
          <a:ln/>
        </p:spPr>
      </p:sp>
      <p:sp>
        <p:nvSpPr>
          <p:cNvPr id="165891" name="Заметки 2"/>
          <p:cNvSpPr>
            <a:spLocks noGrp="1"/>
          </p:cNvSpPr>
          <p:nvPr>
            <p:ph type="body" idx="1"/>
          </p:nvPr>
        </p:nvSpPr>
        <p:spPr>
          <a:noFill/>
          <a:ln/>
        </p:spPr>
        <p:txBody>
          <a:bodyPr/>
          <a:lstStyle/>
          <a:p>
            <a:r>
              <a:rPr lang="en-US" smtClean="0"/>
              <a:t>In this slide, the example of calculations of stress in the control point of the platform during movement is presented</a:t>
            </a:r>
            <a:r>
              <a:rPr lang="ru-RU" smtClean="0"/>
              <a:t>.</a:t>
            </a:r>
          </a:p>
          <a:p>
            <a:endParaRPr lang="ru-RU" smtClean="0"/>
          </a:p>
        </p:txBody>
      </p:sp>
      <p:sp>
        <p:nvSpPr>
          <p:cNvPr id="165892" name="Номер слайда 3"/>
          <p:cNvSpPr>
            <a:spLocks noGrp="1"/>
          </p:cNvSpPr>
          <p:nvPr>
            <p:ph type="sldNum" sz="quarter" idx="5"/>
          </p:nvPr>
        </p:nvSpPr>
        <p:spPr>
          <a:noFill/>
        </p:spPr>
        <p:txBody>
          <a:bodyPr/>
          <a:lstStyle/>
          <a:p>
            <a:fld id="{4A13078E-183E-43FE-AED7-C7D12CF961DB}" type="slidenum">
              <a:rPr lang="en-US" smtClean="0"/>
              <a:pPr/>
              <a:t>18</a:t>
            </a:fld>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7"/>
          <p:cNvSpPr>
            <a:spLocks noGrp="1" noChangeArrowheads="1"/>
          </p:cNvSpPr>
          <p:nvPr>
            <p:ph type="sldNum" sz="quarter" idx="5"/>
          </p:nvPr>
        </p:nvSpPr>
        <p:spPr>
          <a:noFill/>
        </p:spPr>
        <p:txBody>
          <a:bodyPr/>
          <a:lstStyle/>
          <a:p>
            <a:pPr defTabSz="912813"/>
            <a:fld id="{3A09736B-A864-4ED3-A486-01E1D89057E7}" type="slidenum">
              <a:rPr lang="en-US" smtClean="0"/>
              <a:pPr defTabSz="912813"/>
              <a:t>19</a:t>
            </a:fld>
            <a:endParaRPr lang="en-US" smtClean="0"/>
          </a:p>
        </p:txBody>
      </p:sp>
      <p:sp>
        <p:nvSpPr>
          <p:cNvPr id="173059" name="Rectangle 2"/>
          <p:cNvSpPr>
            <a:spLocks noGrp="1" noRot="1" noChangeAspect="1" noChangeArrowheads="1" noTextEdit="1"/>
          </p:cNvSpPr>
          <p:nvPr>
            <p:ph type="sldImg"/>
          </p:nvPr>
        </p:nvSpPr>
        <p:spPr>
          <a:xfrm>
            <a:off x="914400" y="739775"/>
            <a:ext cx="4933950" cy="3700463"/>
          </a:xfrm>
          <a:ln/>
        </p:spPr>
      </p:sp>
      <p:sp>
        <p:nvSpPr>
          <p:cNvPr id="173060" name="Rectangle 3"/>
          <p:cNvSpPr>
            <a:spLocks noGrp="1" noChangeArrowheads="1"/>
          </p:cNvSpPr>
          <p:nvPr>
            <p:ph type="body" idx="1"/>
          </p:nvPr>
        </p:nvSpPr>
        <p:spPr>
          <a:noFill/>
          <a:ln/>
        </p:spPr>
        <p:txBody>
          <a:bodyPr/>
          <a:lstStyle/>
          <a:p>
            <a:pPr eaLnBrk="1" hangingPunct="1"/>
            <a:r>
              <a:rPr lang="en-US" smtClean="0"/>
              <a:t>Evaluated stress load parameters distributions can be presented at table or graphical form.</a:t>
            </a:r>
          </a:p>
          <a:p>
            <a:pPr eaLnBrk="1" hangingPunct="1"/>
            <a:r>
              <a:rPr lang="en-US" smtClean="0"/>
              <a:t>These data are useful for preliminary selection of most dangerous areas of the object for the following durability analyses. </a:t>
            </a:r>
          </a:p>
          <a:p>
            <a:pPr eaLnBrk="1" hangingPunct="1"/>
            <a:r>
              <a:rPr lang="ru-RU" smtClean="0"/>
              <a:t> </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7"/>
          <p:cNvSpPr>
            <a:spLocks noGrp="1" noChangeArrowheads="1"/>
          </p:cNvSpPr>
          <p:nvPr>
            <p:ph type="sldNum" sz="quarter" idx="5"/>
          </p:nvPr>
        </p:nvSpPr>
        <p:spPr>
          <a:noFill/>
        </p:spPr>
        <p:txBody>
          <a:bodyPr/>
          <a:lstStyle/>
          <a:p>
            <a:pPr defTabSz="912813"/>
            <a:fld id="{EE44B586-84A9-427D-A15C-C3CF60A47073}" type="slidenum">
              <a:rPr lang="en-US" smtClean="0"/>
              <a:pPr defTabSz="912813"/>
              <a:t>20</a:t>
            </a:fld>
            <a:endParaRPr lang="en-US" smtClean="0"/>
          </a:p>
        </p:txBody>
      </p:sp>
      <p:sp>
        <p:nvSpPr>
          <p:cNvPr id="174083" name="Rectangle 2"/>
          <p:cNvSpPr>
            <a:spLocks noGrp="1" noRot="1" noChangeAspect="1" noChangeArrowheads="1" noTextEdit="1"/>
          </p:cNvSpPr>
          <p:nvPr>
            <p:ph type="sldImg"/>
          </p:nvPr>
        </p:nvSpPr>
        <p:spPr>
          <a:xfrm>
            <a:off x="914400" y="739775"/>
            <a:ext cx="4933950" cy="3700463"/>
          </a:xfrm>
          <a:ln/>
        </p:spPr>
      </p:sp>
      <p:sp>
        <p:nvSpPr>
          <p:cNvPr id="174084" name="Rectangle 3"/>
          <p:cNvSpPr>
            <a:spLocks noGrp="1" noChangeArrowheads="1"/>
          </p:cNvSpPr>
          <p:nvPr>
            <p:ph type="body" idx="1"/>
          </p:nvPr>
        </p:nvSpPr>
        <p:spPr>
          <a:noFill/>
          <a:ln/>
        </p:spPr>
        <p:txBody>
          <a:bodyPr/>
          <a:lstStyle/>
          <a:p>
            <a:pPr eaLnBrk="1" hangingPunct="1"/>
            <a:r>
              <a:rPr lang="en-US" smtClean="0"/>
              <a:t>Simulation veracity can be estimated by the example of durability analyses of flat-car platform frame</a:t>
            </a:r>
            <a:r>
              <a:rPr lang="ru-RU" smtClean="0"/>
              <a:t>. </a:t>
            </a:r>
            <a:r>
              <a:rPr lang="en-US" smtClean="0"/>
              <a:t>Several dangerous areas were defined as the result of the analyses. Experimental research of the platform in the case of resonance frequency loading leads to the destruction of the frame at one of these areas</a:t>
            </a:r>
            <a:r>
              <a:rPr lang="ru-RU" smtClean="0"/>
              <a:t>. </a:t>
            </a:r>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Образ слайда 1"/>
          <p:cNvSpPr>
            <a:spLocks noGrp="1" noRot="1" noChangeAspect="1" noTextEdit="1"/>
          </p:cNvSpPr>
          <p:nvPr>
            <p:ph type="sldImg"/>
          </p:nvPr>
        </p:nvSpPr>
        <p:spPr>
          <a:ln/>
        </p:spPr>
      </p:sp>
      <p:sp>
        <p:nvSpPr>
          <p:cNvPr id="136195" name="Заметки 2"/>
          <p:cNvSpPr>
            <a:spLocks noGrp="1"/>
          </p:cNvSpPr>
          <p:nvPr>
            <p:ph type="body" idx="1"/>
          </p:nvPr>
        </p:nvSpPr>
        <p:spPr>
          <a:noFill/>
          <a:ln/>
        </p:spPr>
        <p:txBody>
          <a:bodyPr/>
          <a:lstStyle/>
          <a:p>
            <a:endParaRPr lang="ru-RU" dirty="0" smtClean="0"/>
          </a:p>
        </p:txBody>
      </p:sp>
      <p:sp>
        <p:nvSpPr>
          <p:cNvPr id="136196" name="Номер слайда 3"/>
          <p:cNvSpPr>
            <a:spLocks noGrp="1"/>
          </p:cNvSpPr>
          <p:nvPr>
            <p:ph type="sldNum" sz="quarter" idx="5"/>
          </p:nvPr>
        </p:nvSpPr>
        <p:spPr>
          <a:noFill/>
        </p:spPr>
        <p:txBody>
          <a:bodyPr/>
          <a:lstStyle/>
          <a:p>
            <a:fld id="{8B271964-50D8-4BF5-A0BA-46F79C61A8C7}" type="slidenum">
              <a:rPr lang="en-US" smtClean="0"/>
              <a:pPr/>
              <a:t>28</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Образ слайда 1"/>
          <p:cNvSpPr>
            <a:spLocks noGrp="1" noRot="1" noChangeAspect="1" noTextEdit="1"/>
          </p:cNvSpPr>
          <p:nvPr>
            <p:ph type="sldImg"/>
          </p:nvPr>
        </p:nvSpPr>
        <p:spPr>
          <a:ln/>
        </p:spPr>
      </p:sp>
      <p:sp>
        <p:nvSpPr>
          <p:cNvPr id="137219" name="Заметки 2"/>
          <p:cNvSpPr>
            <a:spLocks noGrp="1"/>
          </p:cNvSpPr>
          <p:nvPr>
            <p:ph type="body" idx="1"/>
          </p:nvPr>
        </p:nvSpPr>
        <p:spPr>
          <a:noFill/>
          <a:ln/>
        </p:spPr>
        <p:txBody>
          <a:bodyPr/>
          <a:lstStyle/>
          <a:p>
            <a:r>
              <a:rPr lang="en-US" smtClean="0"/>
              <a:t>The beginning of the presentation shows you the overview of models of railway vehicles that were developed in Universal Mechanism software</a:t>
            </a:r>
            <a:endParaRPr lang="ru-RU" smtClean="0"/>
          </a:p>
        </p:txBody>
      </p:sp>
      <p:sp>
        <p:nvSpPr>
          <p:cNvPr id="137220" name="Номер слайда 3"/>
          <p:cNvSpPr>
            <a:spLocks noGrp="1"/>
          </p:cNvSpPr>
          <p:nvPr>
            <p:ph type="sldNum" sz="quarter" idx="5"/>
          </p:nvPr>
        </p:nvSpPr>
        <p:spPr>
          <a:noFill/>
        </p:spPr>
        <p:txBody>
          <a:bodyPr/>
          <a:lstStyle/>
          <a:p>
            <a:fld id="{BB7FAB2C-4AA9-4B5F-A12D-8D129B45C911}" type="slidenum">
              <a:rPr lang="en-US" smtClean="0"/>
              <a:pPr/>
              <a:t>2</a:t>
            </a:fld>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2"/>
          <p:cNvSpPr>
            <a:spLocks noGrp="1" noRot="1" noChangeAspect="1" noChangeArrowheads="1" noTextEdit="1"/>
          </p:cNvSpPr>
          <p:nvPr>
            <p:ph type="sldImg"/>
          </p:nvPr>
        </p:nvSpPr>
        <p:spPr>
          <a:ln/>
        </p:spPr>
      </p:sp>
      <p:sp>
        <p:nvSpPr>
          <p:cNvPr id="194563" name="Rectangle 3"/>
          <p:cNvSpPr>
            <a:spLocks noGrp="1" noChangeArrowheads="1"/>
          </p:cNvSpPr>
          <p:nvPr>
            <p:ph type="body" idx="1"/>
          </p:nvPr>
        </p:nvSpPr>
        <p:spPr>
          <a:noFill/>
          <a:ln/>
        </p:spPr>
        <p:txBody>
          <a:bodyPr/>
          <a:lstStyle/>
          <a:p>
            <a:r>
              <a:rPr lang="en-US" smtClean="0"/>
              <a:t>Freight wagons with three-piece bogies are widely used around the world in practice of heavy haul railway operations. The so-called 18-100 model of the three-piece bogie is the standard bogie used in freight wagons of the Russian Railways.</a:t>
            </a:r>
          </a:p>
          <a:p>
            <a:endParaRPr lang="en-US" smtClean="0"/>
          </a:p>
          <a:p>
            <a:r>
              <a:rPr lang="en-US" smtClean="0"/>
              <a:t>The following models of freight wagons with three-piece bogies were simulated with the help of UM: open wagon, hopper and tank truck. The main difference of these models in contrast to similar models is introducing friction wedges in the model as free bodies with six degrees of freedom (d.o.f.). Friction wedges interact with a side frame and a bolster by means of the point-plane contact model. A linear viscous-elastic model is used for the normal force in this contact model and stick-slip motion with two-dimensional friction in the tangent plane. UM model of the three-piece bogie allows all clearances between the bolster, wedges, side frames and wheelsets. Such model is more accurate one for simulation of the dynamic behavior of wedges, axle-boxes and pivots. Models of the wagons include 19 rigid bodies: car body, 2 bolsters, 4 side frames, 8 friction wedges, and 4 wheelsets and have 110 d.o.f.</a:t>
            </a:r>
            <a:endParaRPr lang="ru-RU"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Образ слайда 1"/>
          <p:cNvSpPr>
            <a:spLocks noGrp="1" noRot="1" noChangeAspect="1" noTextEdit="1"/>
          </p:cNvSpPr>
          <p:nvPr>
            <p:ph type="sldImg"/>
          </p:nvPr>
        </p:nvSpPr>
        <p:spPr>
          <a:ln/>
        </p:spPr>
      </p:sp>
      <p:sp>
        <p:nvSpPr>
          <p:cNvPr id="3" name="Заметки 2"/>
          <p:cNvSpPr>
            <a:spLocks noGrp="1"/>
          </p:cNvSpPr>
          <p:nvPr>
            <p:ph type="body" idx="1"/>
          </p:nvPr>
        </p:nvSpPr>
        <p:spPr/>
        <p:txBody>
          <a:bodyPr>
            <a:normAutofit lnSpcReduction="10000"/>
          </a:bodyPr>
          <a:lstStyle/>
          <a:p>
            <a:pPr>
              <a:defRPr/>
            </a:pPr>
            <a:r>
              <a:rPr lang="en-US" dirty="0" smtClean="0"/>
              <a:t>For adequate simulation of the three-piece bogie it is necessary to introduce in the model a number of contact force elements which lead to stiff equations of motion. Such contact force elements are introduced in the bogie model between </a:t>
            </a:r>
            <a:r>
              <a:rPr lang="en-US" dirty="0" err="1" smtClean="0"/>
              <a:t>wheelsets</a:t>
            </a:r>
            <a:r>
              <a:rPr lang="en-US" dirty="0" smtClean="0"/>
              <a:t> and side frames, between wedges in the friction system, between the bolster and side frames, and in the pivot unit between the bolster and the car body. Real contact parameters are so high that it leads to a sharp decrease of a step-size and an increase of time efforts. In order to accelerate the simulation process analytical solutions for elements of </a:t>
            </a:r>
            <a:r>
              <a:rPr lang="en-US" dirty="0" err="1" smtClean="0"/>
              <a:t>Jacobian</a:t>
            </a:r>
            <a:r>
              <a:rPr lang="en-US" dirty="0" smtClean="0"/>
              <a:t> matrices of force elements were obtained and implemented in UM. It made the simulation of freight wagons several times faster. </a:t>
            </a:r>
          </a:p>
          <a:p>
            <a:pPr>
              <a:defRPr/>
            </a:pPr>
            <a:endParaRPr lang="en-US" dirty="0" smtClean="0"/>
          </a:p>
          <a:p>
            <a:pPr>
              <a:defRPr/>
            </a:pPr>
            <a:r>
              <a:rPr lang="en-US" dirty="0" smtClean="0"/>
              <a:t>Bringing 6-d.o.f. wedges with contact force elements in the </a:t>
            </a:r>
            <a:r>
              <a:rPr lang="en-US" dirty="0" err="1" smtClean="0"/>
              <a:t>multibody</a:t>
            </a:r>
            <a:r>
              <a:rPr lang="en-US" dirty="0" smtClean="0"/>
              <a:t> model significantly increases adequacy and accuracy of the model. Numerical and field experiments showed that using simplified analytical functions (without 6-d.o.f. wedges) for the simulation of the contact interaction with friction in the mathematical model of the three-piece bogie had low accuracy.</a:t>
            </a:r>
            <a:endParaRPr lang="ru-RU" dirty="0" smtClean="0"/>
          </a:p>
        </p:txBody>
      </p:sp>
      <p:sp>
        <p:nvSpPr>
          <p:cNvPr id="195588" name="Номер слайда 3"/>
          <p:cNvSpPr>
            <a:spLocks noGrp="1"/>
          </p:cNvSpPr>
          <p:nvPr>
            <p:ph type="sldNum" sz="quarter" idx="5"/>
          </p:nvPr>
        </p:nvSpPr>
        <p:spPr>
          <a:noFill/>
        </p:spPr>
        <p:txBody>
          <a:bodyPr/>
          <a:lstStyle/>
          <a:p>
            <a:fld id="{93103795-8F05-4299-8EB4-859C301DD7A2}" type="slidenum">
              <a:rPr lang="en-US" smtClean="0"/>
              <a:pPr/>
              <a:t>4</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Образ слайда 1"/>
          <p:cNvSpPr>
            <a:spLocks noGrp="1" noRot="1" noChangeAspect="1" noTextEdit="1"/>
          </p:cNvSpPr>
          <p:nvPr>
            <p:ph type="sldImg"/>
          </p:nvPr>
        </p:nvSpPr>
        <p:spPr>
          <a:ln/>
        </p:spPr>
      </p:sp>
      <p:sp>
        <p:nvSpPr>
          <p:cNvPr id="196611" name="Заметки 2"/>
          <p:cNvSpPr>
            <a:spLocks noGrp="1"/>
          </p:cNvSpPr>
          <p:nvPr>
            <p:ph type="body" idx="1"/>
          </p:nvPr>
        </p:nvSpPr>
        <p:spPr>
          <a:noFill/>
          <a:ln/>
        </p:spPr>
        <p:txBody>
          <a:bodyPr/>
          <a:lstStyle/>
          <a:p>
            <a:r>
              <a:rPr lang="en-US" smtClean="0"/>
              <a:t>Test model that illustrate work of frictional wedges are presented in this slide</a:t>
            </a:r>
          </a:p>
          <a:p>
            <a:endParaRPr lang="ru-RU" smtClean="0"/>
          </a:p>
        </p:txBody>
      </p:sp>
      <p:sp>
        <p:nvSpPr>
          <p:cNvPr id="196612" name="Номер слайда 3"/>
          <p:cNvSpPr>
            <a:spLocks noGrp="1"/>
          </p:cNvSpPr>
          <p:nvPr>
            <p:ph type="sldNum" sz="quarter" idx="5"/>
          </p:nvPr>
        </p:nvSpPr>
        <p:spPr>
          <a:noFill/>
        </p:spPr>
        <p:txBody>
          <a:bodyPr/>
          <a:lstStyle/>
          <a:p>
            <a:fld id="{15E8E3A7-38D3-4DF0-AF98-FF06DD5837E9}" type="slidenum">
              <a:rPr lang="en-US" smtClean="0"/>
              <a:pPr/>
              <a:t>5</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Rectangle 2"/>
          <p:cNvSpPr>
            <a:spLocks noGrp="1" noRot="1" noChangeAspect="1" noChangeArrowheads="1" noTextEdit="1"/>
          </p:cNvSpPr>
          <p:nvPr>
            <p:ph type="sldImg"/>
          </p:nvPr>
        </p:nvSpPr>
        <p:spPr>
          <a:ln/>
        </p:spPr>
      </p:sp>
      <p:sp>
        <p:nvSpPr>
          <p:cNvPr id="197635" name="Rectangle 3"/>
          <p:cNvSpPr>
            <a:spLocks noGrp="1" noChangeArrowheads="1"/>
          </p:cNvSpPr>
          <p:nvPr>
            <p:ph type="body" idx="1"/>
          </p:nvPr>
        </p:nvSpPr>
        <p:spPr>
          <a:noFill/>
          <a:ln/>
        </p:spPr>
        <p:txBody>
          <a:bodyPr/>
          <a:lstStyle/>
          <a:p>
            <a:r>
              <a:rPr lang="en-US" smtClean="0"/>
              <a:t>The model of three-piece bogie of the biggest producer in the world - AmstedRail company.</a:t>
            </a:r>
            <a:endParaRPr lang="ru-RU"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2"/>
          <p:cNvSpPr>
            <a:spLocks noGrp="1" noRot="1" noChangeAspect="1" noChangeArrowheads="1" noTextEdit="1"/>
          </p:cNvSpPr>
          <p:nvPr>
            <p:ph type="sldImg"/>
          </p:nvPr>
        </p:nvSpPr>
        <p:spPr>
          <a:ln/>
        </p:spPr>
      </p:sp>
      <p:sp>
        <p:nvSpPr>
          <p:cNvPr id="221187" name="Rectangle 3"/>
          <p:cNvSpPr>
            <a:spLocks noGrp="1" noChangeArrowheads="1"/>
          </p:cNvSpPr>
          <p:nvPr>
            <p:ph type="body" idx="1"/>
          </p:nvPr>
        </p:nvSpPr>
        <p:spPr>
          <a:noFill/>
          <a:ln/>
        </p:spPr>
        <p:txBody>
          <a:bodyPr/>
          <a:lstStyle/>
          <a:p>
            <a:r>
              <a:rPr lang="en-US" smtClean="0"/>
              <a:t>In order to test the developed multibody model of the three-piece bogie series of numerical experiments were done by "State United Enterprises URALVAGONZAVOD", Russia. Experiments were done as follows. The pivot is loaded with the vertical force. After that side frames are loaded with the horizontal opposite forces. The turning angle of the bolster, the shift of side frames and shifting forces were measured… (see the next slide) </a:t>
            </a:r>
            <a:endParaRPr lang="ru-RU"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Образ слайда 1"/>
          <p:cNvSpPr>
            <a:spLocks noGrp="1" noRot="1" noChangeAspect="1" noTextEdit="1"/>
          </p:cNvSpPr>
          <p:nvPr>
            <p:ph type="sldImg"/>
          </p:nvPr>
        </p:nvSpPr>
        <p:spPr>
          <a:ln/>
        </p:spPr>
      </p:sp>
      <p:sp>
        <p:nvSpPr>
          <p:cNvPr id="222211" name="Заметки 2"/>
          <p:cNvSpPr>
            <a:spLocks noGrp="1"/>
          </p:cNvSpPr>
          <p:nvPr>
            <p:ph type="body" idx="1"/>
          </p:nvPr>
        </p:nvSpPr>
        <p:spPr>
          <a:noFill/>
          <a:ln/>
        </p:spPr>
        <p:txBody>
          <a:bodyPr/>
          <a:lstStyle/>
          <a:p>
            <a:r>
              <a:rPr lang="en-US" smtClean="0"/>
              <a:t>A comparison of numerical and experimental results showed good qualitative and quantitative coincidence. Maximum difference of the square of the hysteresis loop was 12 %. </a:t>
            </a:r>
            <a:br>
              <a:rPr lang="en-US" smtClean="0"/>
            </a:br>
            <a:endParaRPr lang="ru-RU" smtClean="0"/>
          </a:p>
        </p:txBody>
      </p:sp>
      <p:sp>
        <p:nvSpPr>
          <p:cNvPr id="222212" name="Номер слайда 3"/>
          <p:cNvSpPr>
            <a:spLocks noGrp="1"/>
          </p:cNvSpPr>
          <p:nvPr>
            <p:ph type="sldNum" sz="quarter" idx="5"/>
          </p:nvPr>
        </p:nvSpPr>
        <p:spPr>
          <a:noFill/>
        </p:spPr>
        <p:txBody>
          <a:bodyPr/>
          <a:lstStyle/>
          <a:p>
            <a:fld id="{E5417C9A-110B-4D8A-A28C-E34669D5428E}" type="slidenum">
              <a:rPr lang="en-US" smtClean="0"/>
              <a:pPr/>
              <a:t>11</a:t>
            </a:fld>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Образ слайда 1"/>
          <p:cNvSpPr>
            <a:spLocks noGrp="1" noRot="1" noChangeAspect="1" noTextEdit="1"/>
          </p:cNvSpPr>
          <p:nvPr>
            <p:ph type="sldImg"/>
          </p:nvPr>
        </p:nvSpPr>
        <p:spPr>
          <a:ln/>
        </p:spPr>
      </p:sp>
      <p:sp>
        <p:nvSpPr>
          <p:cNvPr id="162819" name="Заметки 2"/>
          <p:cNvSpPr>
            <a:spLocks noGrp="1"/>
          </p:cNvSpPr>
          <p:nvPr>
            <p:ph type="body" idx="1"/>
          </p:nvPr>
        </p:nvSpPr>
        <p:spPr>
          <a:noFill/>
          <a:ln/>
        </p:spPr>
        <p:txBody>
          <a:bodyPr/>
          <a:lstStyle/>
          <a:p>
            <a:r>
              <a:rPr lang="en-US" smtClean="0"/>
              <a:t>In this slide, you can see the model of the freight wagon with the hybrid model of the three-piece bogie. The side frame of the bogie is represented as the flexible body. The finite element model is created in MSC.NASTRAN. Its parameters you can see in the slide</a:t>
            </a:r>
            <a:r>
              <a:rPr lang="ru-RU" smtClean="0"/>
              <a:t>. </a:t>
            </a:r>
            <a:r>
              <a:rPr lang="en-US" smtClean="0"/>
              <a:t>Calculation of dynamic stresses in the control points of the side frame was the purpose of the research.</a:t>
            </a:r>
            <a:endParaRPr lang="ru-RU" smtClean="0"/>
          </a:p>
          <a:p>
            <a:endParaRPr lang="en-US" smtClean="0"/>
          </a:p>
          <a:p>
            <a:endParaRPr lang="ru-RU" smtClean="0"/>
          </a:p>
        </p:txBody>
      </p:sp>
      <p:sp>
        <p:nvSpPr>
          <p:cNvPr id="162820" name="Номер слайда 3"/>
          <p:cNvSpPr>
            <a:spLocks noGrp="1"/>
          </p:cNvSpPr>
          <p:nvPr>
            <p:ph type="sldNum" sz="quarter" idx="5"/>
          </p:nvPr>
        </p:nvSpPr>
        <p:spPr>
          <a:noFill/>
        </p:spPr>
        <p:txBody>
          <a:bodyPr/>
          <a:lstStyle/>
          <a:p>
            <a:fld id="{FB80355D-49C2-4516-9B97-0EFD7CDD5E31}" type="slidenum">
              <a:rPr lang="en-US" smtClean="0"/>
              <a:pPr/>
              <a:t>14</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AndTwoObj" preserve="1">
  <p:cSld name="Заголовок, 1 большой объект и 2 маленьких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66738" y="161925"/>
            <a:ext cx="8334375" cy="225425"/>
          </a:xfrm>
        </p:spPr>
        <p:txBody>
          <a:bodyPr/>
          <a:lstStyle/>
          <a:p>
            <a:r>
              <a:rPr lang="ru-RU" smtClean="0"/>
              <a:t>Образец заголовка</a:t>
            </a:r>
            <a:endParaRPr lang="ru-RU"/>
          </a:p>
        </p:txBody>
      </p:sp>
      <p:sp>
        <p:nvSpPr>
          <p:cNvPr id="3" name="Содержимое 2"/>
          <p:cNvSpPr>
            <a:spLocks noGrp="1"/>
          </p:cNvSpPr>
          <p:nvPr>
            <p:ph sz="half" idx="1"/>
          </p:nvPr>
        </p:nvSpPr>
        <p:spPr>
          <a:xfrm>
            <a:off x="1316038" y="1139825"/>
            <a:ext cx="2362200" cy="4114800"/>
          </a:xfrm>
          <a:prstGeom prst="rect">
            <a:avLst/>
          </a:prstGeo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quarter" idx="2"/>
          </p:nvPr>
        </p:nvSpPr>
        <p:spPr>
          <a:xfrm>
            <a:off x="3830638" y="1139825"/>
            <a:ext cx="2362200" cy="1981200"/>
          </a:xfrm>
          <a:prstGeom prst="rect">
            <a:avLst/>
          </a:prstGeo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Содержимое 4"/>
          <p:cNvSpPr>
            <a:spLocks noGrp="1"/>
          </p:cNvSpPr>
          <p:nvPr>
            <p:ph sz="quarter" idx="3"/>
          </p:nvPr>
        </p:nvSpPr>
        <p:spPr>
          <a:xfrm>
            <a:off x="3830638" y="3273425"/>
            <a:ext cx="2362200" cy="1981200"/>
          </a:xfrm>
          <a:prstGeom prst="rect">
            <a:avLst/>
          </a:prstGeo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1316038" y="1139825"/>
            <a:ext cx="2362200" cy="411480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3830638" y="1139825"/>
            <a:ext cx="2362200" cy="411480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1316038" y="1139825"/>
            <a:ext cx="4876800" cy="4114800"/>
          </a:xfrm>
          <a:prstGeom prst="rect">
            <a:avLst/>
          </a:prstGeo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fourObj" preserve="1">
  <p:cSld name="Заголовок и четыре объекта">
    <p:spTree>
      <p:nvGrpSpPr>
        <p:cNvPr id="1" name=""/>
        <p:cNvGrpSpPr/>
        <p:nvPr/>
      </p:nvGrpSpPr>
      <p:grpSpPr>
        <a:xfrm>
          <a:off x="0" y="0"/>
          <a:ext cx="0" cy="0"/>
          <a:chOff x="0" y="0"/>
          <a:chExt cx="0" cy="0"/>
        </a:xfrm>
      </p:grpSpPr>
      <p:sp>
        <p:nvSpPr>
          <p:cNvPr id="2" name="Заголовок 1"/>
          <p:cNvSpPr>
            <a:spLocks noGrp="1"/>
          </p:cNvSpPr>
          <p:nvPr>
            <p:ph type="title" sz="quarter"/>
          </p:nvPr>
        </p:nvSpPr>
        <p:spPr>
          <a:xfrm>
            <a:off x="566738" y="161925"/>
            <a:ext cx="8334375" cy="225425"/>
          </a:xfrm>
        </p:spPr>
        <p:txBody>
          <a:bodyPr/>
          <a:lstStyle/>
          <a:p>
            <a:r>
              <a:rPr lang="ru-RU" smtClean="0"/>
              <a:t>Образец заголовка</a:t>
            </a:r>
            <a:endParaRPr lang="ru-RU"/>
          </a:p>
        </p:txBody>
      </p:sp>
      <p:sp>
        <p:nvSpPr>
          <p:cNvPr id="3" name="Содержимое 2"/>
          <p:cNvSpPr>
            <a:spLocks noGrp="1"/>
          </p:cNvSpPr>
          <p:nvPr>
            <p:ph sz="quarter" idx="1"/>
          </p:nvPr>
        </p:nvSpPr>
        <p:spPr>
          <a:xfrm>
            <a:off x="1316038" y="1139825"/>
            <a:ext cx="2362200" cy="1981200"/>
          </a:xfrm>
          <a:prstGeom prst="rect">
            <a:avLst/>
          </a:prstGeo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quarter" idx="2"/>
          </p:nvPr>
        </p:nvSpPr>
        <p:spPr>
          <a:xfrm>
            <a:off x="3830638" y="1139825"/>
            <a:ext cx="2362200" cy="1981200"/>
          </a:xfrm>
          <a:prstGeom prst="rect">
            <a:avLst/>
          </a:prstGeo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Содержимое 4"/>
          <p:cNvSpPr>
            <a:spLocks noGrp="1"/>
          </p:cNvSpPr>
          <p:nvPr>
            <p:ph sz="quarter" idx="3"/>
          </p:nvPr>
        </p:nvSpPr>
        <p:spPr>
          <a:xfrm>
            <a:off x="1316038" y="3273425"/>
            <a:ext cx="2362200" cy="1981200"/>
          </a:xfrm>
          <a:prstGeom prst="rect">
            <a:avLst/>
          </a:prstGeo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Содержимое 5"/>
          <p:cNvSpPr>
            <a:spLocks noGrp="1"/>
          </p:cNvSpPr>
          <p:nvPr>
            <p:ph sz="quarter" idx="4"/>
          </p:nvPr>
        </p:nvSpPr>
        <p:spPr>
          <a:xfrm>
            <a:off x="3830638" y="3273425"/>
            <a:ext cx="2362200" cy="1981200"/>
          </a:xfrm>
          <a:prstGeom prst="rect">
            <a:avLst/>
          </a:prstGeo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Only" preserve="1">
  <p:cSld name="Объект">
    <p:spTree>
      <p:nvGrpSpPr>
        <p:cNvPr id="1" name=""/>
        <p:cNvGrpSpPr/>
        <p:nvPr/>
      </p:nvGrpSpPr>
      <p:grpSpPr>
        <a:xfrm>
          <a:off x="0" y="0"/>
          <a:ext cx="0" cy="0"/>
          <a:chOff x="0" y="0"/>
          <a:chExt cx="0" cy="0"/>
        </a:xfrm>
      </p:grpSpPr>
      <p:sp>
        <p:nvSpPr>
          <p:cNvPr id="2" name="Содержимое 1"/>
          <p:cNvSpPr>
            <a:spLocks noGrp="1"/>
          </p:cNvSpPr>
          <p:nvPr>
            <p:ph/>
          </p:nvPr>
        </p:nvSpPr>
        <p:spPr>
          <a:xfrm>
            <a:off x="566738" y="161925"/>
            <a:ext cx="8334375" cy="5092700"/>
          </a:xfrm>
          <a:prstGeom prst="rect">
            <a:avLst/>
          </a:prstGeo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xAndObj" preserve="1">
  <p:cSld name="Заголовок, текст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66738" y="161925"/>
            <a:ext cx="8334375" cy="225425"/>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1316038" y="1139825"/>
            <a:ext cx="2362200" cy="4114800"/>
          </a:xfrm>
          <a:prstGeom prst="rect">
            <a:avLst/>
          </a:prstGeo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3830638" y="1139825"/>
            <a:ext cx="2362200" cy="4114800"/>
          </a:xfrm>
          <a:prstGeom prst="rect">
            <a:avLst/>
          </a:prstGeo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xAndTwoObj" preserve="1">
  <p:cSld name="Заголовок, текст и 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66738" y="161925"/>
            <a:ext cx="8334375" cy="225425"/>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1316038" y="1139825"/>
            <a:ext cx="2362200" cy="4114800"/>
          </a:xfrm>
          <a:prstGeom prst="rect">
            <a:avLst/>
          </a:prstGeo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quarter" idx="2"/>
          </p:nvPr>
        </p:nvSpPr>
        <p:spPr>
          <a:xfrm>
            <a:off x="3830638" y="1139825"/>
            <a:ext cx="2362200" cy="1981200"/>
          </a:xfrm>
          <a:prstGeom prst="rect">
            <a:avLst/>
          </a:prstGeo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Содержимое 4"/>
          <p:cNvSpPr>
            <a:spLocks noGrp="1"/>
          </p:cNvSpPr>
          <p:nvPr>
            <p:ph sz="quarter" idx="3"/>
          </p:nvPr>
        </p:nvSpPr>
        <p:spPr>
          <a:xfrm>
            <a:off x="3830638" y="3273425"/>
            <a:ext cx="2362200" cy="1981200"/>
          </a:xfrm>
          <a:prstGeom prst="rect">
            <a:avLst/>
          </a:prstGeo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hyperlink" Target="http://www.universalmechanism.com/" TargetMode="Externa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4386" name="Rectangle 18"/>
          <p:cNvSpPr>
            <a:spLocks noChangeArrowheads="1"/>
          </p:cNvSpPr>
          <p:nvPr/>
        </p:nvSpPr>
        <p:spPr bwMode="auto">
          <a:xfrm>
            <a:off x="6324600" y="6477000"/>
            <a:ext cx="2462213" cy="325438"/>
          </a:xfrm>
          <a:prstGeom prst="rect">
            <a:avLst/>
          </a:prstGeom>
          <a:solidFill>
            <a:srgbClr val="073F89"/>
          </a:solidFill>
          <a:ln w="9525">
            <a:noFill/>
            <a:miter lim="800000"/>
            <a:headEnd/>
            <a:tailEnd/>
          </a:ln>
          <a:effectLst/>
        </p:spPr>
        <p:txBody>
          <a:bodyPr lIns="0" tIns="46800" rIns="0" anchor="ctr">
            <a:spAutoFit/>
          </a:bodyPr>
          <a:lstStyle/>
          <a:p>
            <a:pPr eaLnBrk="0" hangingPunct="0">
              <a:defRPr/>
            </a:pPr>
            <a:endParaRPr lang="ru-RU">
              <a:latin typeface="Arial" pitchFamily="34" charset="0"/>
            </a:endParaRPr>
          </a:p>
        </p:txBody>
      </p:sp>
      <p:sp>
        <p:nvSpPr>
          <p:cNvPr id="49155" name="Rectangle 4"/>
          <p:cNvSpPr>
            <a:spLocks noGrp="1" noChangeArrowheads="1"/>
          </p:cNvSpPr>
          <p:nvPr>
            <p:ph type="title"/>
          </p:nvPr>
        </p:nvSpPr>
        <p:spPr bwMode="auto">
          <a:xfrm>
            <a:off x="566738" y="161925"/>
            <a:ext cx="8334375" cy="225425"/>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p>
            <a:pPr lvl="0"/>
            <a:r>
              <a:rPr lang="ru-RU" smtClean="0"/>
              <a:t>Заголовок</a:t>
            </a:r>
            <a:endParaRPr lang="en-US" smtClean="0"/>
          </a:p>
        </p:txBody>
      </p:sp>
      <p:sp>
        <p:nvSpPr>
          <p:cNvPr id="314377" name="Rectangle 9"/>
          <p:cNvSpPr>
            <a:spLocks noChangeArrowheads="1"/>
          </p:cNvSpPr>
          <p:nvPr/>
        </p:nvSpPr>
        <p:spPr bwMode="auto">
          <a:xfrm>
            <a:off x="6437313" y="6313488"/>
            <a:ext cx="2576512" cy="366712"/>
          </a:xfrm>
          <a:prstGeom prst="rect">
            <a:avLst/>
          </a:prstGeom>
          <a:solidFill>
            <a:srgbClr val="CCECFF"/>
          </a:solidFill>
          <a:ln w="9525">
            <a:noFill/>
            <a:miter lim="800000"/>
            <a:headEnd/>
            <a:tailEnd/>
          </a:ln>
          <a:effectLst/>
        </p:spPr>
        <p:txBody>
          <a:bodyPr lIns="0" tIns="46800" rIns="0" anchor="ctr">
            <a:spAutoFit/>
          </a:bodyPr>
          <a:lstStyle/>
          <a:p>
            <a:pPr algn="ctr" eaLnBrk="0" hangingPunct="0">
              <a:defRPr/>
            </a:pPr>
            <a:endParaRPr lang="ru-RU">
              <a:latin typeface="Arial" pitchFamily="34" charset="0"/>
            </a:endParaRPr>
          </a:p>
        </p:txBody>
      </p:sp>
      <p:sp>
        <p:nvSpPr>
          <p:cNvPr id="314378" name="Rectangle 10"/>
          <p:cNvSpPr>
            <a:spLocks noChangeArrowheads="1"/>
          </p:cNvSpPr>
          <p:nvPr/>
        </p:nvSpPr>
        <p:spPr bwMode="auto">
          <a:xfrm>
            <a:off x="180975" y="280988"/>
            <a:ext cx="227013" cy="311150"/>
          </a:xfrm>
          <a:prstGeom prst="rect">
            <a:avLst/>
          </a:prstGeom>
          <a:solidFill>
            <a:srgbClr val="CCECFF"/>
          </a:solidFill>
          <a:ln w="9525">
            <a:noFill/>
            <a:miter lim="800000"/>
            <a:headEnd/>
            <a:tailEnd/>
          </a:ln>
          <a:effectLst/>
        </p:spPr>
        <p:txBody>
          <a:bodyPr lIns="0" tIns="46800" rIns="0" anchor="ctr">
            <a:spAutoFit/>
          </a:bodyPr>
          <a:lstStyle/>
          <a:p>
            <a:pPr eaLnBrk="0" hangingPunct="0">
              <a:defRPr/>
            </a:pPr>
            <a:endParaRPr lang="ru-RU">
              <a:latin typeface="Arial" pitchFamily="34" charset="0"/>
            </a:endParaRPr>
          </a:p>
        </p:txBody>
      </p:sp>
      <p:sp>
        <p:nvSpPr>
          <p:cNvPr id="314379" name="Text Box 11"/>
          <p:cNvSpPr txBox="1">
            <a:spLocks noChangeArrowheads="1"/>
          </p:cNvSpPr>
          <p:nvPr/>
        </p:nvSpPr>
        <p:spPr bwMode="auto">
          <a:xfrm>
            <a:off x="6494463" y="6399213"/>
            <a:ext cx="2436812" cy="212725"/>
          </a:xfrm>
          <a:prstGeom prst="rect">
            <a:avLst/>
          </a:prstGeom>
          <a:noFill/>
          <a:ln w="9525">
            <a:noFill/>
            <a:miter lim="800000"/>
            <a:headEnd/>
            <a:tailEnd/>
          </a:ln>
        </p:spPr>
        <p:txBody>
          <a:bodyPr lIns="0" tIns="0" rIns="0" bIns="0"/>
          <a:lstStyle/>
          <a:p>
            <a:pPr algn="ctr" eaLnBrk="0" hangingPunct="0">
              <a:lnSpc>
                <a:spcPct val="85000"/>
              </a:lnSpc>
              <a:spcBef>
                <a:spcPts val="325"/>
              </a:spcBef>
              <a:tabLst>
                <a:tab pos="863600" algn="l"/>
                <a:tab pos="1728788" algn="l"/>
                <a:tab pos="2171700" algn="l"/>
              </a:tabLst>
              <a:defRPr/>
            </a:pPr>
            <a:r>
              <a:rPr lang="en-US" sz="1500" dirty="0" smtClean="0">
                <a:solidFill>
                  <a:srgbClr val="073F89"/>
                </a:solidFill>
                <a:latin typeface="Arial" pitchFamily="34" charset="0"/>
              </a:rPr>
              <a:t>UM Software</a:t>
            </a:r>
            <a:endParaRPr lang="en-US" sz="1500" dirty="0">
              <a:solidFill>
                <a:srgbClr val="073F89"/>
              </a:solidFill>
              <a:latin typeface="Arial" pitchFamily="34" charset="0"/>
            </a:endParaRPr>
          </a:p>
        </p:txBody>
      </p:sp>
      <p:sp>
        <p:nvSpPr>
          <p:cNvPr id="314381" name="Line 13"/>
          <p:cNvSpPr>
            <a:spLocks noChangeShapeType="1"/>
          </p:cNvSpPr>
          <p:nvPr/>
        </p:nvSpPr>
        <p:spPr bwMode="auto">
          <a:xfrm>
            <a:off x="112713" y="406400"/>
            <a:ext cx="8742362" cy="0"/>
          </a:xfrm>
          <a:prstGeom prst="line">
            <a:avLst/>
          </a:prstGeom>
          <a:noFill/>
          <a:ln w="19050">
            <a:solidFill>
              <a:srgbClr val="073F89"/>
            </a:solidFill>
            <a:round/>
            <a:headEnd/>
            <a:tailEnd/>
          </a:ln>
          <a:effectLst/>
        </p:spPr>
        <p:txBody>
          <a:bodyPr lIns="0" tIns="46800" rIns="0">
            <a:spAutoFit/>
          </a:bodyPr>
          <a:lstStyle/>
          <a:p>
            <a:pPr eaLnBrk="0" hangingPunct="0">
              <a:defRPr/>
            </a:pPr>
            <a:endParaRPr lang="ru-RU">
              <a:latin typeface="Arial" pitchFamily="34" charset="0"/>
            </a:endParaRPr>
          </a:p>
        </p:txBody>
      </p:sp>
      <p:sp>
        <p:nvSpPr>
          <p:cNvPr id="314382" name="Line 14"/>
          <p:cNvSpPr>
            <a:spLocks noChangeShapeType="1"/>
          </p:cNvSpPr>
          <p:nvPr/>
        </p:nvSpPr>
        <p:spPr bwMode="auto">
          <a:xfrm>
            <a:off x="312738" y="125413"/>
            <a:ext cx="0" cy="525462"/>
          </a:xfrm>
          <a:prstGeom prst="line">
            <a:avLst/>
          </a:prstGeom>
          <a:noFill/>
          <a:ln w="19050">
            <a:solidFill>
              <a:srgbClr val="073F89"/>
            </a:solidFill>
            <a:round/>
            <a:headEnd/>
            <a:tailEnd/>
          </a:ln>
          <a:effectLst/>
        </p:spPr>
        <p:txBody>
          <a:bodyPr lIns="0" tIns="46800" rIns="0">
            <a:spAutoFit/>
          </a:bodyPr>
          <a:lstStyle/>
          <a:p>
            <a:pPr eaLnBrk="0" hangingPunct="0">
              <a:defRPr/>
            </a:pPr>
            <a:endParaRPr lang="ru-RU">
              <a:latin typeface="Arial" pitchFamily="34" charset="0"/>
            </a:endParaRPr>
          </a:p>
        </p:txBody>
      </p:sp>
      <p:sp>
        <p:nvSpPr>
          <p:cNvPr id="314388" name="Text Box 20"/>
          <p:cNvSpPr txBox="1">
            <a:spLocks noChangeArrowheads="1"/>
          </p:cNvSpPr>
          <p:nvPr/>
        </p:nvSpPr>
        <p:spPr bwMode="auto">
          <a:xfrm>
            <a:off x="165100" y="6524625"/>
            <a:ext cx="5295900" cy="287338"/>
          </a:xfrm>
          <a:prstGeom prst="rect">
            <a:avLst/>
          </a:prstGeom>
          <a:noFill/>
          <a:ln w="9525">
            <a:noFill/>
            <a:miter lim="800000"/>
            <a:headEnd/>
            <a:tailEnd/>
          </a:ln>
        </p:spPr>
        <p:txBody>
          <a:bodyPr lIns="0" tIns="0" rIns="0" bIns="0"/>
          <a:lstStyle/>
          <a:p>
            <a:pPr eaLnBrk="0" hangingPunct="0">
              <a:lnSpc>
                <a:spcPct val="85000"/>
              </a:lnSpc>
              <a:spcBef>
                <a:spcPts val="325"/>
              </a:spcBef>
              <a:tabLst>
                <a:tab pos="863600" algn="l"/>
                <a:tab pos="1728788" algn="l"/>
                <a:tab pos="2171700" algn="l"/>
              </a:tabLst>
              <a:defRPr/>
            </a:pPr>
            <a:r>
              <a:rPr lang="en-US" sz="2000" dirty="0" smtClean="0">
                <a:solidFill>
                  <a:srgbClr val="073F89"/>
                </a:solidFill>
                <a:latin typeface="Times New Roman" pitchFamily="18" charset="0"/>
                <a:hlinkClick r:id="rId12"/>
              </a:rPr>
              <a:t>www.universalmechanism.com</a:t>
            </a:r>
            <a:endParaRPr lang="en-US" sz="2000" dirty="0">
              <a:solidFill>
                <a:srgbClr val="073F89"/>
              </a:solidFill>
              <a:latin typeface="Times New Roman" pitchFamily="18" charset="0"/>
            </a:endParaRPr>
          </a:p>
        </p:txBody>
      </p:sp>
      <p:sp>
        <p:nvSpPr>
          <p:cNvPr id="314393" name="Line 25"/>
          <p:cNvSpPr>
            <a:spLocks noChangeShapeType="1"/>
          </p:cNvSpPr>
          <p:nvPr/>
        </p:nvSpPr>
        <p:spPr bwMode="auto">
          <a:xfrm>
            <a:off x="150813" y="6481763"/>
            <a:ext cx="5811837" cy="0"/>
          </a:xfrm>
          <a:prstGeom prst="line">
            <a:avLst/>
          </a:prstGeom>
          <a:noFill/>
          <a:ln w="19050">
            <a:solidFill>
              <a:srgbClr val="073F89"/>
            </a:solidFill>
            <a:round/>
            <a:headEnd/>
            <a:tailEnd/>
          </a:ln>
          <a:effectLst/>
        </p:spPr>
        <p:txBody>
          <a:bodyPr lIns="0" tIns="46800" rIns="0">
            <a:spAutoFit/>
          </a:bodyPr>
          <a:lstStyle/>
          <a:p>
            <a:pPr eaLnBrk="0" hangingPunct="0">
              <a:defRPr/>
            </a:pPr>
            <a:endParaRPr lang="ru-RU">
              <a:latin typeface="Arial" pitchFamily="34" charset="0"/>
            </a:endParaRPr>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Lst>
  <p:txStyles>
    <p:titleStyle>
      <a:lvl1pPr algn="l" rtl="0" eaLnBrk="0" fontAlgn="base" hangingPunct="0">
        <a:spcBef>
          <a:spcPct val="0"/>
        </a:spcBef>
        <a:spcAft>
          <a:spcPct val="0"/>
        </a:spcAft>
        <a:defRPr sz="1600">
          <a:solidFill>
            <a:srgbClr val="073F89"/>
          </a:solidFill>
          <a:latin typeface="+mj-lt"/>
          <a:ea typeface="+mj-ea"/>
          <a:cs typeface="+mj-cs"/>
        </a:defRPr>
      </a:lvl1pPr>
      <a:lvl2pPr algn="l" rtl="0" eaLnBrk="0" fontAlgn="base" hangingPunct="0">
        <a:spcBef>
          <a:spcPct val="0"/>
        </a:spcBef>
        <a:spcAft>
          <a:spcPct val="0"/>
        </a:spcAft>
        <a:defRPr sz="1600">
          <a:solidFill>
            <a:srgbClr val="073F89"/>
          </a:solidFill>
          <a:latin typeface="Arial" pitchFamily="34" charset="0"/>
        </a:defRPr>
      </a:lvl2pPr>
      <a:lvl3pPr algn="l" rtl="0" eaLnBrk="0" fontAlgn="base" hangingPunct="0">
        <a:spcBef>
          <a:spcPct val="0"/>
        </a:spcBef>
        <a:spcAft>
          <a:spcPct val="0"/>
        </a:spcAft>
        <a:defRPr sz="1600">
          <a:solidFill>
            <a:srgbClr val="073F89"/>
          </a:solidFill>
          <a:latin typeface="Arial" pitchFamily="34" charset="0"/>
        </a:defRPr>
      </a:lvl3pPr>
      <a:lvl4pPr algn="l" rtl="0" eaLnBrk="0" fontAlgn="base" hangingPunct="0">
        <a:spcBef>
          <a:spcPct val="0"/>
        </a:spcBef>
        <a:spcAft>
          <a:spcPct val="0"/>
        </a:spcAft>
        <a:defRPr sz="1600">
          <a:solidFill>
            <a:srgbClr val="073F89"/>
          </a:solidFill>
          <a:latin typeface="Arial" pitchFamily="34" charset="0"/>
        </a:defRPr>
      </a:lvl4pPr>
      <a:lvl5pPr algn="l" rtl="0" eaLnBrk="0" fontAlgn="base" hangingPunct="0">
        <a:spcBef>
          <a:spcPct val="0"/>
        </a:spcBef>
        <a:spcAft>
          <a:spcPct val="0"/>
        </a:spcAft>
        <a:defRPr sz="1600">
          <a:solidFill>
            <a:srgbClr val="073F89"/>
          </a:solidFill>
          <a:latin typeface="Arial" pitchFamily="34" charset="0"/>
        </a:defRPr>
      </a:lvl5pPr>
      <a:lvl6pPr marL="457200" algn="l" rtl="0" fontAlgn="base">
        <a:spcBef>
          <a:spcPct val="0"/>
        </a:spcBef>
        <a:spcAft>
          <a:spcPct val="0"/>
        </a:spcAft>
        <a:defRPr>
          <a:solidFill>
            <a:srgbClr val="073F89"/>
          </a:solidFill>
          <a:latin typeface="Arial" pitchFamily="34" charset="0"/>
        </a:defRPr>
      </a:lvl6pPr>
      <a:lvl7pPr marL="914400" algn="l" rtl="0" fontAlgn="base">
        <a:spcBef>
          <a:spcPct val="0"/>
        </a:spcBef>
        <a:spcAft>
          <a:spcPct val="0"/>
        </a:spcAft>
        <a:defRPr>
          <a:solidFill>
            <a:srgbClr val="073F89"/>
          </a:solidFill>
          <a:latin typeface="Arial" pitchFamily="34" charset="0"/>
        </a:defRPr>
      </a:lvl7pPr>
      <a:lvl8pPr marL="1371600" algn="l" rtl="0" fontAlgn="base">
        <a:spcBef>
          <a:spcPct val="0"/>
        </a:spcBef>
        <a:spcAft>
          <a:spcPct val="0"/>
        </a:spcAft>
        <a:defRPr>
          <a:solidFill>
            <a:srgbClr val="073F89"/>
          </a:solidFill>
          <a:latin typeface="Arial" pitchFamily="34" charset="0"/>
        </a:defRPr>
      </a:lvl8pPr>
      <a:lvl9pPr marL="1828800" algn="l" rtl="0" fontAlgn="base">
        <a:spcBef>
          <a:spcPct val="0"/>
        </a:spcBef>
        <a:spcAft>
          <a:spcPct val="0"/>
        </a:spcAft>
        <a:defRPr>
          <a:solidFill>
            <a:srgbClr val="073F89"/>
          </a:solidFill>
          <a:latin typeface="Arial" pitchFamily="34" charset="0"/>
        </a:defRPr>
      </a:lvl9pPr>
    </p:titleStyle>
    <p:bodyStyle>
      <a:lvl1pPr marL="342900" indent="-342900" algn="l" rtl="0" eaLnBrk="0" fontAlgn="base" hangingPunct="0">
        <a:spcBef>
          <a:spcPct val="20000"/>
        </a:spcBef>
        <a:spcAft>
          <a:spcPct val="0"/>
        </a:spcAft>
        <a:buClr>
          <a:srgbClr val="073F89"/>
        </a:buClr>
        <a:buFont typeface="Wingdings" pitchFamily="2" charset="2"/>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Clr>
          <a:srgbClr val="073F89"/>
        </a:buClr>
        <a:buChar char="•"/>
        <a:defRPr sz="20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22.jpeg"/><Relationship Id="rId5" Type="http://schemas.openxmlformats.org/officeDocument/2006/relationships/image" Target="file:///C:\&#1052;&#1086;&#1080;%20&#1076;&#1086;&#1082;&#1091;&#1084;&#1077;&#1085;&#1090;&#1099;\&#1057;&#1090;&#1072;&#1090;&#1100;&#1080;\&#1058;&#1077;&#1079;&#1080;&#1089;&#1099;%20&#1074;%20&#1052;&#1086;&#1089;&#1082;&#1074;&#1091;\&#1056;&#1080;&#1089;&#1091;&#1085;&#1082;&#1080;\&#1050;&#1083;&#1080;&#1085;&#1100;&#1103;%20&#1090;&#1072;&#1073;&#1083;&#1080;&#1094;&#1072;%20&#1088;&#1072;&#1079;&#1084;&#1077;&#1097;&#1077;&#1085;&#1080;&#1103;%20&#1090;&#1086;&#1095;&#1077;&#1082;.TIF" TargetMode="External"/><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8.xml"/><Relationship Id="rId7" Type="http://schemas.openxmlformats.org/officeDocument/2006/relationships/oleObject" Target="../embeddings/_____Microsoft_Office_Excel_97-20034.xls"/><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oleObject" Target="../embeddings/_____Microsoft_Office_Excel_97-20033.xls"/><Relationship Id="rId5" Type="http://schemas.openxmlformats.org/officeDocument/2006/relationships/oleObject" Target="../embeddings/_____Microsoft_Office_Excel_97-20032.xls"/><Relationship Id="rId4" Type="http://schemas.openxmlformats.org/officeDocument/2006/relationships/oleObject" Target="../embeddings/_____Microsoft_Office_Excel_97-20031.xls"/></Relationships>
</file>

<file path=ppt/slides/_rels/slide1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file:///E:\Work\&#1055;&#1086;&#1077;&#1079;&#1076;&#1082;&#1080;\2009\2009%20&#1048;&#1088;&#1072;&#1085;\Presentations\Presentation%20Kovalev\ow_uwz_gr6.avi" TargetMode="External"/><Relationship Id="rId1" Type="http://schemas.openxmlformats.org/officeDocument/2006/relationships/video" Target="file:///E:\Work\&#1055;&#1086;&#1077;&#1079;&#1076;&#1082;&#1080;\2009\2009%20&#1048;&#1088;&#1072;&#1085;\Presentations\Presentation%20Kovalev\ow_uwz_mod4.avi" TargetMode="Externa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notesSlide" Target="../notesSlides/notesSlide10.xml"/></Relationships>
</file>

<file path=ppt/slides/_rels/slide1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34.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video" Target="file:///E:\Work\&#1055;&#1086;&#1077;&#1079;&#1076;&#1082;&#1080;\2009\2009%20&#1048;&#1088;&#1072;&#1085;\Presentations\Presentation%20Kovalev\rhmM8_4_55.avi" TargetMode="External"/><Relationship Id="rId1" Type="http://schemas.openxmlformats.org/officeDocument/2006/relationships/video" Target="file:///E:\Work\&#1055;&#1086;&#1077;&#1079;&#1076;&#1082;&#1080;\2009\2009%20&#1048;&#1088;&#1072;&#1085;\Presentations\Presentation%20Kovalev\rhmM7_3_57.avi" TargetMode="External"/><Relationship Id="rId5" Type="http://schemas.openxmlformats.org/officeDocument/2006/relationships/image" Target="../media/image35.png"/><Relationship Id="rId4" Type="http://schemas.openxmlformats.org/officeDocument/2006/relationships/notesSlide" Target="../notesSlides/notesSlide12.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video" Target="file:///E:\Work\&#1055;&#1086;&#1077;&#1079;&#1076;&#1082;&#1080;\2009\2009%20&#1048;&#1088;&#1072;&#1085;\Presentations\Presentation%20Kovalev\rhm3x20integr.avi" TargetMode="External"/><Relationship Id="rId1" Type="http://schemas.openxmlformats.org/officeDocument/2006/relationships/video" Target="file:///E:\Work\&#1055;&#1086;&#1077;&#1079;&#1076;&#1082;&#1080;\2009\2009%20&#1048;&#1088;&#1072;&#1085;\Presentations\Presentation%20Kovalev\rhm3x20stress.avi" TargetMode="Externa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notesSlide" Target="../notesSlides/notesSlide13.xml"/></Relationships>
</file>

<file path=ppt/slides/_rels/slide1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5.xml"/><Relationship Id="rId1" Type="http://schemas.openxmlformats.org/officeDocument/2006/relationships/slideLayout" Target="../slideLayouts/slideLayout10.xml"/><Relationship Id="rId5" Type="http://schemas.openxmlformats.org/officeDocument/2006/relationships/image" Target="../media/image42.png"/><Relationship Id="rId4" Type="http://schemas.openxmlformats.org/officeDocument/2006/relationships/image" Target="../media/image4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video" Target="file:///E:\Work\&#1055;&#1086;&#1077;&#1079;&#1076;&#1082;&#1080;\2009\2009%20&#1048;&#1088;&#1072;&#1085;\Presentations\Presentation%20Kovalev\derailment_rostov.avi" TargetMode="External"/><Relationship Id="rId1" Type="http://schemas.openxmlformats.org/officeDocument/2006/relationships/vmlDrawing" Target="../drawings/vmlDrawing2.v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oleObject" Target="../embeddings/oleObject1.bin"/></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0.xml"/><Relationship Id="rId1" Type="http://schemas.openxmlformats.org/officeDocument/2006/relationships/vmlDrawing" Target="../drawings/vmlDrawing3.vml"/><Relationship Id="rId5" Type="http://schemas.openxmlformats.org/officeDocument/2006/relationships/oleObject" Target="../embeddings/oleObject4.bin"/><Relationship Id="rId4" Type="http://schemas.openxmlformats.org/officeDocument/2006/relationships/oleObject" Target="../embeddings/oleObject3.bin"/></Relationships>
</file>

<file path=ppt/slides/_rels/slide26.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10.xml"/><Relationship Id="rId1" Type="http://schemas.openxmlformats.org/officeDocument/2006/relationships/vmlDrawing" Target="../drawings/vmlDrawing4.vml"/><Relationship Id="rId5" Type="http://schemas.openxmlformats.org/officeDocument/2006/relationships/oleObject" Target="../embeddings/oleObject7.bin"/><Relationship Id="rId4" Type="http://schemas.openxmlformats.org/officeDocument/2006/relationships/oleObject" Target="../embeddings/oleObject6.bin"/></Relationships>
</file>

<file path=ppt/slides/_rels/slide27.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jpeg"/><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file:///E:\Work\&#1055;&#1086;&#1077;&#1079;&#1076;&#1082;&#1080;\2009\2009%20&#1048;&#1088;&#1072;&#1085;\Presentations\Presentation%20Kovalev\wtest1.avi" TargetMode="External"/><Relationship Id="rId1" Type="http://schemas.openxmlformats.org/officeDocument/2006/relationships/video" Target="file:///E:\Work\&#1055;&#1086;&#1077;&#1079;&#1076;&#1082;&#1080;\2009\2009%20&#1048;&#1088;&#1072;&#1085;\Presentations\Presentation%20Kovalev\wedgetest.avi" TargetMode="Externa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5"/>
          <p:cNvSpPr txBox="1">
            <a:spLocks noChangeArrowheads="1"/>
          </p:cNvSpPr>
          <p:nvPr/>
        </p:nvSpPr>
        <p:spPr bwMode="auto">
          <a:xfrm>
            <a:off x="314325" y="820738"/>
            <a:ext cx="8505825" cy="5480050"/>
          </a:xfrm>
          <a:prstGeom prst="rect">
            <a:avLst/>
          </a:prstGeom>
          <a:noFill/>
          <a:ln w="9525">
            <a:noFill/>
            <a:miter lim="800000"/>
            <a:headEnd/>
            <a:tailEnd/>
          </a:ln>
        </p:spPr>
        <p:txBody>
          <a:bodyPr lIns="0" tIns="46800" rIns="0">
            <a:spAutoFit/>
          </a:bodyPr>
          <a:lstStyle/>
          <a:p>
            <a:pPr algn="ctr">
              <a:spcBef>
                <a:spcPct val="50000"/>
              </a:spcBef>
            </a:pPr>
            <a:r>
              <a:rPr lang="en-US" sz="35000" b="1" dirty="0">
                <a:solidFill>
                  <a:srgbClr val="CCECFF"/>
                </a:solidFill>
              </a:rPr>
              <a:t>UM</a:t>
            </a:r>
            <a:endParaRPr lang="ru-RU" sz="35000" b="1" dirty="0">
              <a:solidFill>
                <a:srgbClr val="CCECFF"/>
              </a:solidFill>
            </a:endParaRPr>
          </a:p>
        </p:txBody>
      </p:sp>
      <p:sp>
        <p:nvSpPr>
          <p:cNvPr id="50178" name="Text Box 7"/>
          <p:cNvSpPr txBox="1">
            <a:spLocks noChangeArrowheads="1"/>
          </p:cNvSpPr>
          <p:nvPr/>
        </p:nvSpPr>
        <p:spPr bwMode="auto">
          <a:xfrm>
            <a:off x="328613" y="550863"/>
            <a:ext cx="8486775" cy="6494085"/>
          </a:xfrm>
          <a:prstGeom prst="rect">
            <a:avLst/>
          </a:prstGeom>
          <a:noFill/>
          <a:ln w="9525">
            <a:noFill/>
            <a:miter lim="800000"/>
            <a:headEnd/>
            <a:tailEnd/>
          </a:ln>
        </p:spPr>
        <p:txBody>
          <a:bodyPr>
            <a:spAutoFit/>
          </a:bodyPr>
          <a:lstStyle/>
          <a:p>
            <a:pPr algn="ctr"/>
            <a:endParaRPr lang="en-US" sz="4800" dirty="0">
              <a:solidFill>
                <a:srgbClr val="073F89"/>
              </a:solidFill>
            </a:endParaRPr>
          </a:p>
          <a:p>
            <a:pPr algn="ctr"/>
            <a:r>
              <a:rPr lang="en-US" sz="4800" dirty="0">
                <a:solidFill>
                  <a:srgbClr val="073F89"/>
                </a:solidFill>
              </a:rPr>
              <a:t>Simulation of </a:t>
            </a:r>
            <a:r>
              <a:rPr lang="en-US" sz="4800" dirty="0" smtClean="0">
                <a:solidFill>
                  <a:srgbClr val="073F89"/>
                </a:solidFill>
              </a:rPr>
              <a:t>Freight Car Dynamics: Mathematical Model, Safety, Wear</a:t>
            </a:r>
            <a:endParaRPr lang="en-US" sz="4800" dirty="0">
              <a:solidFill>
                <a:srgbClr val="073F89"/>
              </a:solidFill>
            </a:endParaRPr>
          </a:p>
          <a:p>
            <a:pPr algn="ctr"/>
            <a:endParaRPr lang="en-US" sz="2400" dirty="0" smtClean="0">
              <a:solidFill>
                <a:srgbClr val="073F89"/>
              </a:solidFill>
            </a:endParaRPr>
          </a:p>
          <a:p>
            <a:pPr algn="ctr"/>
            <a:r>
              <a:rPr lang="en-US" sz="2400" dirty="0" smtClean="0">
                <a:solidFill>
                  <a:srgbClr val="073F89"/>
                </a:solidFill>
              </a:rPr>
              <a:t>Dmitry </a:t>
            </a:r>
            <a:r>
              <a:rPr lang="en-US" sz="2400" dirty="0" err="1" smtClean="0">
                <a:solidFill>
                  <a:srgbClr val="073F89"/>
                </a:solidFill>
              </a:rPr>
              <a:t>Pogorelov</a:t>
            </a:r>
            <a:r>
              <a:rPr lang="en-US" sz="2400" dirty="0" smtClean="0">
                <a:solidFill>
                  <a:srgbClr val="073F89"/>
                </a:solidFill>
              </a:rPr>
              <a:t>, </a:t>
            </a:r>
            <a:r>
              <a:rPr lang="en-US" sz="2400" dirty="0" err="1" smtClean="0">
                <a:solidFill>
                  <a:srgbClr val="073F89"/>
                </a:solidFill>
              </a:rPr>
              <a:t>Vitaly</a:t>
            </a:r>
            <a:r>
              <a:rPr lang="en-US" sz="2400" dirty="0" smtClean="0">
                <a:solidFill>
                  <a:srgbClr val="073F89"/>
                </a:solidFill>
              </a:rPr>
              <a:t> Simonov, Roman </a:t>
            </a:r>
            <a:r>
              <a:rPr lang="en-US" sz="2400" dirty="0" err="1" smtClean="0">
                <a:solidFill>
                  <a:srgbClr val="073F89"/>
                </a:solidFill>
              </a:rPr>
              <a:t>Kovalev</a:t>
            </a:r>
            <a:r>
              <a:rPr lang="en-US" sz="2400" dirty="0" smtClean="0">
                <a:solidFill>
                  <a:srgbClr val="073F89"/>
                </a:solidFill>
              </a:rPr>
              <a:t/>
            </a:r>
            <a:br>
              <a:rPr lang="en-US" sz="2400" dirty="0" smtClean="0">
                <a:solidFill>
                  <a:srgbClr val="073F89"/>
                </a:solidFill>
              </a:rPr>
            </a:br>
            <a:r>
              <a:rPr lang="en-US" sz="2400" dirty="0" err="1" smtClean="0">
                <a:solidFill>
                  <a:srgbClr val="073F89"/>
                </a:solidFill>
              </a:rPr>
              <a:t>Vladislav</a:t>
            </a:r>
            <a:r>
              <a:rPr lang="en-US" sz="2400" dirty="0" smtClean="0">
                <a:solidFill>
                  <a:srgbClr val="073F89"/>
                </a:solidFill>
              </a:rPr>
              <a:t> </a:t>
            </a:r>
            <a:r>
              <a:rPr lang="en-US" sz="2400" dirty="0" err="1" smtClean="0">
                <a:solidFill>
                  <a:srgbClr val="073F89"/>
                </a:solidFill>
              </a:rPr>
              <a:t>Yazykov</a:t>
            </a:r>
            <a:r>
              <a:rPr lang="en-US" sz="2400" dirty="0" smtClean="0">
                <a:solidFill>
                  <a:srgbClr val="073F89"/>
                </a:solidFill>
              </a:rPr>
              <a:t>, </a:t>
            </a:r>
            <a:r>
              <a:rPr lang="en-US" sz="2400" dirty="0" err="1" smtClean="0">
                <a:solidFill>
                  <a:srgbClr val="073F89"/>
                </a:solidFill>
              </a:rPr>
              <a:t>Nikolay</a:t>
            </a:r>
            <a:r>
              <a:rPr lang="en-US" sz="2400" dirty="0" smtClean="0">
                <a:solidFill>
                  <a:srgbClr val="073F89"/>
                </a:solidFill>
              </a:rPr>
              <a:t> </a:t>
            </a:r>
            <a:r>
              <a:rPr lang="en-US" sz="2400" dirty="0" err="1" smtClean="0">
                <a:solidFill>
                  <a:srgbClr val="073F89"/>
                </a:solidFill>
              </a:rPr>
              <a:t>Lysikov</a:t>
            </a:r>
            <a:endParaRPr lang="en-US" sz="2400" dirty="0">
              <a:solidFill>
                <a:srgbClr val="073F89"/>
              </a:solidFill>
            </a:endParaRPr>
          </a:p>
          <a:p>
            <a:pPr algn="ctr"/>
            <a:endParaRPr lang="en-US" sz="2400" dirty="0" smtClean="0">
              <a:solidFill>
                <a:srgbClr val="073F89"/>
              </a:solidFill>
            </a:endParaRPr>
          </a:p>
          <a:p>
            <a:pPr algn="ctr"/>
            <a:r>
              <a:rPr lang="en-US" sz="2400" dirty="0" smtClean="0">
                <a:solidFill>
                  <a:srgbClr val="073F89"/>
                </a:solidFill>
              </a:rPr>
              <a:t>Computational Mechanics Ltd.</a:t>
            </a:r>
            <a:endParaRPr lang="en-US" sz="2400" dirty="0">
              <a:solidFill>
                <a:srgbClr val="073F89"/>
              </a:solidFill>
            </a:endParaRPr>
          </a:p>
          <a:p>
            <a:pPr algn="ctr"/>
            <a:r>
              <a:rPr lang="en-US" sz="2400" dirty="0" smtClean="0">
                <a:solidFill>
                  <a:srgbClr val="073F89"/>
                </a:solidFill>
              </a:rPr>
              <a:t>Bryansk, Russia</a:t>
            </a:r>
            <a:endParaRPr lang="en-US" sz="4400" dirty="0">
              <a:solidFill>
                <a:srgbClr val="073F89"/>
              </a:solidFill>
            </a:endParaRPr>
          </a:p>
          <a:p>
            <a:pPr algn="ctr"/>
            <a:endParaRPr lang="en-US" sz="2400" dirty="0">
              <a:solidFill>
                <a:srgbClr val="073F89"/>
              </a:solidFill>
            </a:endParaRPr>
          </a:p>
          <a:p>
            <a:pPr algn="ctr"/>
            <a:endParaRPr lang="en-US" sz="2800" dirty="0">
              <a:solidFill>
                <a:srgbClr val="073F89"/>
              </a:solidFill>
            </a:endParaRPr>
          </a:p>
          <a:p>
            <a:pPr algn="ctr"/>
            <a:endParaRPr lang="ru-RU" sz="2800" dirty="0">
              <a:solidFill>
                <a:srgbClr val="073F89"/>
              </a:solidFill>
            </a:endParaRPr>
          </a:p>
        </p:txBody>
      </p:sp>
      <p:sp>
        <p:nvSpPr>
          <p:cNvPr id="50179" name="Rectangle 21"/>
          <p:cNvSpPr>
            <a:spLocks noGrp="1" noChangeArrowheads="1"/>
          </p:cNvSpPr>
          <p:nvPr>
            <p:ph type="title"/>
          </p:nvPr>
        </p:nvSpPr>
        <p:spPr/>
        <p:txBody>
          <a:bodyPr/>
          <a:lstStyle/>
          <a:p>
            <a:pPr eaLnBrk="1" hangingPunct="1"/>
            <a:r>
              <a:rPr lang="en-US" sz="1800" dirty="0" smtClean="0"/>
              <a:t>Models and Applications</a:t>
            </a:r>
            <a:endParaRPr lang="ru-RU" sz="1800" dirty="0" smtClean="0"/>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5986" name="Picture 2"/>
          <p:cNvPicPr>
            <a:picLocks noChangeAspect="1" noChangeArrowheads="1"/>
          </p:cNvPicPr>
          <p:nvPr/>
        </p:nvPicPr>
        <p:blipFill>
          <a:blip r:embed="rId3" cstate="print"/>
          <a:srcRect/>
          <a:stretch>
            <a:fillRect/>
          </a:stretch>
        </p:blipFill>
        <p:spPr bwMode="auto">
          <a:xfrm>
            <a:off x="701675" y="3619500"/>
            <a:ext cx="3371850" cy="2362200"/>
          </a:xfrm>
          <a:prstGeom prst="rect">
            <a:avLst/>
          </a:prstGeom>
          <a:noFill/>
          <a:ln w="9525">
            <a:noFill/>
            <a:miter lim="800000"/>
            <a:headEnd/>
            <a:tailEnd/>
          </a:ln>
        </p:spPr>
      </p:pic>
      <p:sp>
        <p:nvSpPr>
          <p:cNvPr id="132098" name="Rectangle 3"/>
          <p:cNvSpPr>
            <a:spLocks noGrp="1" noChangeArrowheads="1"/>
          </p:cNvSpPr>
          <p:nvPr>
            <p:ph type="title" idx="4294967295"/>
          </p:nvPr>
        </p:nvSpPr>
        <p:spPr/>
        <p:txBody>
          <a:bodyPr/>
          <a:lstStyle/>
          <a:p>
            <a:pPr eaLnBrk="1" hangingPunct="1"/>
            <a:r>
              <a:rPr lang="en-US" sz="1800" dirty="0" smtClean="0"/>
              <a:t>Experimental verification: outline </a:t>
            </a:r>
            <a:endParaRPr lang="ru-RU" sz="1800" dirty="0" smtClean="0"/>
          </a:p>
        </p:txBody>
      </p:sp>
      <p:pic>
        <p:nvPicPr>
          <p:cNvPr id="132099" name="Picture 5" descr="C:\Мои документы\Статьи\Тезисы в Москву\Рисунки\Клинья таблица размещения точек.TIF"/>
          <p:cNvPicPr>
            <a:picLocks noChangeAspect="1" noChangeArrowheads="1"/>
          </p:cNvPicPr>
          <p:nvPr/>
        </p:nvPicPr>
        <p:blipFill>
          <a:blip r:embed="rId4" r:link="rId5" cstate="print">
            <a:lum bright="-60000" contrast="90000"/>
            <a:grayscl/>
            <a:biLevel thresh="50000"/>
          </a:blip>
          <a:srcRect/>
          <a:stretch>
            <a:fillRect/>
          </a:stretch>
        </p:blipFill>
        <p:spPr bwMode="auto">
          <a:xfrm>
            <a:off x="5130800" y="1384300"/>
            <a:ext cx="3629025" cy="4486275"/>
          </a:xfrm>
          <a:prstGeom prst="rect">
            <a:avLst/>
          </a:prstGeom>
          <a:noFill/>
          <a:ln w="9525">
            <a:noFill/>
            <a:miter lim="800000"/>
            <a:headEnd/>
            <a:tailEnd/>
          </a:ln>
        </p:spPr>
      </p:pic>
      <p:sp>
        <p:nvSpPr>
          <p:cNvPr id="132100" name="Rectangle 6"/>
          <p:cNvSpPr>
            <a:spLocks noChangeArrowheads="1"/>
          </p:cNvSpPr>
          <p:nvPr/>
        </p:nvSpPr>
        <p:spPr bwMode="auto">
          <a:xfrm>
            <a:off x="5167313" y="855663"/>
            <a:ext cx="3543300" cy="309562"/>
          </a:xfrm>
          <a:prstGeom prst="rect">
            <a:avLst/>
          </a:prstGeom>
          <a:solidFill>
            <a:srgbClr val="CCECFF"/>
          </a:solidFill>
          <a:ln w="9525">
            <a:noFill/>
            <a:miter lim="800000"/>
            <a:headEnd/>
            <a:tailEnd/>
          </a:ln>
        </p:spPr>
        <p:txBody>
          <a:bodyPr lIns="0" tIns="46800" rIns="0">
            <a:spAutoFit/>
          </a:bodyPr>
          <a:lstStyle/>
          <a:p>
            <a:pPr algn="ctr" eaLnBrk="0" hangingPunct="0"/>
            <a:r>
              <a:rPr lang="en-US" sz="1400">
                <a:solidFill>
                  <a:srgbClr val="073F89"/>
                </a:solidFill>
              </a:rPr>
              <a:t>Frictional wedges of various types</a:t>
            </a:r>
            <a:endParaRPr lang="ru-RU" sz="1400">
              <a:solidFill>
                <a:srgbClr val="073F89"/>
              </a:solidFill>
            </a:endParaRPr>
          </a:p>
        </p:txBody>
      </p:sp>
      <p:sp>
        <p:nvSpPr>
          <p:cNvPr id="132102" name="Line 13"/>
          <p:cNvSpPr>
            <a:spLocks noChangeShapeType="1"/>
          </p:cNvSpPr>
          <p:nvPr/>
        </p:nvSpPr>
        <p:spPr bwMode="auto">
          <a:xfrm flipH="1">
            <a:off x="3995738" y="4311650"/>
            <a:ext cx="485775" cy="282575"/>
          </a:xfrm>
          <a:prstGeom prst="line">
            <a:avLst/>
          </a:prstGeom>
          <a:noFill/>
          <a:ln w="76200">
            <a:solidFill>
              <a:srgbClr val="000000"/>
            </a:solidFill>
            <a:round/>
            <a:headEnd/>
            <a:tailEnd type="triangle" w="med" len="med"/>
          </a:ln>
        </p:spPr>
        <p:txBody>
          <a:bodyPr/>
          <a:lstStyle/>
          <a:p>
            <a:endParaRPr lang="ru-RU"/>
          </a:p>
        </p:txBody>
      </p:sp>
      <p:sp>
        <p:nvSpPr>
          <p:cNvPr id="132103" name="Line 14"/>
          <p:cNvSpPr>
            <a:spLocks noChangeShapeType="1"/>
          </p:cNvSpPr>
          <p:nvPr/>
        </p:nvSpPr>
        <p:spPr bwMode="auto">
          <a:xfrm flipH="1">
            <a:off x="217488" y="4754563"/>
            <a:ext cx="522287" cy="331787"/>
          </a:xfrm>
          <a:prstGeom prst="line">
            <a:avLst/>
          </a:prstGeom>
          <a:noFill/>
          <a:ln w="76200">
            <a:solidFill>
              <a:srgbClr val="000000"/>
            </a:solidFill>
            <a:round/>
            <a:headEnd type="triangle" w="med" len="med"/>
            <a:tailEnd/>
          </a:ln>
        </p:spPr>
        <p:txBody>
          <a:bodyPr/>
          <a:lstStyle/>
          <a:p>
            <a:endParaRPr lang="ru-RU"/>
          </a:p>
        </p:txBody>
      </p:sp>
      <p:sp>
        <p:nvSpPr>
          <p:cNvPr id="132104" name="AutoShape 16"/>
          <p:cNvSpPr>
            <a:spLocks noChangeArrowheads="1"/>
          </p:cNvSpPr>
          <p:nvPr/>
        </p:nvSpPr>
        <p:spPr bwMode="auto">
          <a:xfrm>
            <a:off x="2232025" y="3644160"/>
            <a:ext cx="274638" cy="919163"/>
          </a:xfrm>
          <a:prstGeom prst="downArrow">
            <a:avLst>
              <a:gd name="adj1" fmla="val 50000"/>
              <a:gd name="adj2" fmla="val 83670"/>
            </a:avLst>
          </a:prstGeom>
          <a:solidFill>
            <a:srgbClr val="FFFFFF"/>
          </a:solidFill>
          <a:ln w="9525">
            <a:solidFill>
              <a:srgbClr val="000000"/>
            </a:solidFill>
            <a:miter lim="800000"/>
            <a:headEnd/>
            <a:tailEnd/>
          </a:ln>
        </p:spPr>
        <p:txBody>
          <a:bodyPr/>
          <a:lstStyle/>
          <a:p>
            <a:pPr eaLnBrk="0" hangingPunct="0"/>
            <a:endParaRPr lang="ru-RU"/>
          </a:p>
        </p:txBody>
      </p:sp>
      <p:sp>
        <p:nvSpPr>
          <p:cNvPr id="132105" name="Rectangle 18"/>
          <p:cNvSpPr>
            <a:spLocks noChangeArrowheads="1"/>
          </p:cNvSpPr>
          <p:nvPr/>
        </p:nvSpPr>
        <p:spPr bwMode="auto">
          <a:xfrm>
            <a:off x="976313" y="6027738"/>
            <a:ext cx="2938462" cy="309562"/>
          </a:xfrm>
          <a:prstGeom prst="rect">
            <a:avLst/>
          </a:prstGeom>
          <a:solidFill>
            <a:srgbClr val="CCECFF"/>
          </a:solidFill>
          <a:ln w="9525">
            <a:noFill/>
            <a:miter lim="800000"/>
            <a:headEnd/>
            <a:tailEnd/>
          </a:ln>
        </p:spPr>
        <p:txBody>
          <a:bodyPr lIns="0" tIns="46800" rIns="0">
            <a:spAutoFit/>
          </a:bodyPr>
          <a:lstStyle/>
          <a:p>
            <a:pPr algn="ctr" eaLnBrk="0" hangingPunct="0"/>
            <a:r>
              <a:rPr lang="en-US" sz="1400" dirty="0">
                <a:solidFill>
                  <a:srgbClr val="073F89"/>
                </a:solidFill>
              </a:rPr>
              <a:t>Experiment layout</a:t>
            </a:r>
            <a:endParaRPr lang="ru-RU" sz="1400" dirty="0">
              <a:solidFill>
                <a:srgbClr val="073F89"/>
              </a:solidFill>
            </a:endParaRPr>
          </a:p>
        </p:txBody>
      </p:sp>
      <p:pic>
        <p:nvPicPr>
          <p:cNvPr id="132106" name="Picture 4" descr="Павлюков"/>
          <p:cNvPicPr>
            <a:picLocks noChangeAspect="1" noChangeArrowheads="1"/>
          </p:cNvPicPr>
          <p:nvPr/>
        </p:nvPicPr>
        <p:blipFill>
          <a:blip r:embed="rId6" cstate="print"/>
          <a:srcRect/>
          <a:stretch>
            <a:fillRect/>
          </a:stretch>
        </p:blipFill>
        <p:spPr bwMode="auto">
          <a:xfrm>
            <a:off x="365125" y="835025"/>
            <a:ext cx="1322388" cy="1652588"/>
          </a:xfrm>
          <a:prstGeom prst="rect">
            <a:avLst/>
          </a:prstGeom>
          <a:noFill/>
          <a:ln w="9525">
            <a:noFill/>
            <a:miter lim="800000"/>
            <a:headEnd/>
            <a:tailEnd/>
          </a:ln>
        </p:spPr>
      </p:pic>
      <p:sp>
        <p:nvSpPr>
          <p:cNvPr id="132107" name="Text Box 8"/>
          <p:cNvSpPr txBox="1">
            <a:spLocks noChangeArrowheads="1"/>
          </p:cNvSpPr>
          <p:nvPr/>
        </p:nvSpPr>
        <p:spPr bwMode="auto">
          <a:xfrm>
            <a:off x="0" y="2476500"/>
            <a:ext cx="1882775" cy="646113"/>
          </a:xfrm>
          <a:prstGeom prst="rect">
            <a:avLst/>
          </a:prstGeom>
          <a:noFill/>
          <a:ln w="9525">
            <a:noFill/>
            <a:miter lim="800000"/>
            <a:headEnd/>
            <a:tailEnd/>
          </a:ln>
        </p:spPr>
        <p:txBody>
          <a:bodyPr>
            <a:spAutoFit/>
          </a:bodyPr>
          <a:lstStyle/>
          <a:p>
            <a:pPr algn="ctr" eaLnBrk="0" hangingPunct="0">
              <a:spcBef>
                <a:spcPct val="50000"/>
              </a:spcBef>
            </a:pPr>
            <a:r>
              <a:rPr lang="en-US" sz="1200"/>
              <a:t>Prof. Alexander Pavlukov, Ekaterinburg, Russia</a:t>
            </a:r>
            <a:endParaRPr lang="ru-RU" sz="1200"/>
          </a:p>
        </p:txBody>
      </p:sp>
      <p:sp>
        <p:nvSpPr>
          <p:cNvPr id="132108" name="Прямоугольник 15"/>
          <p:cNvSpPr>
            <a:spLocks noChangeArrowheads="1"/>
          </p:cNvSpPr>
          <p:nvPr/>
        </p:nvSpPr>
        <p:spPr bwMode="auto">
          <a:xfrm>
            <a:off x="1862138" y="633413"/>
            <a:ext cx="2709862" cy="2314575"/>
          </a:xfrm>
          <a:prstGeom prst="rect">
            <a:avLst/>
          </a:prstGeom>
          <a:noFill/>
          <a:ln w="9525">
            <a:noFill/>
            <a:miter lim="800000"/>
            <a:headEnd/>
            <a:tailEnd/>
          </a:ln>
        </p:spPr>
        <p:txBody>
          <a:bodyPr>
            <a:spAutoFit/>
          </a:bodyPr>
          <a:lstStyle/>
          <a:p>
            <a:pPr eaLnBrk="0" hangingPunct="0">
              <a:lnSpc>
                <a:spcPct val="114000"/>
              </a:lnSpc>
            </a:pPr>
            <a:r>
              <a:rPr lang="en-US" sz="1600" dirty="0" err="1"/>
              <a:t>Pavlukov</a:t>
            </a:r>
            <a:r>
              <a:rPr lang="en-US" sz="1600" dirty="0"/>
              <a:t> and others ran test bench experiments with a freight three-piece bogie. Convergence between results of numerical simulation and test bench experiments within </a:t>
            </a:r>
            <a:r>
              <a:rPr lang="en-US" sz="1600" dirty="0">
                <a:solidFill>
                  <a:srgbClr val="FF0000"/>
                </a:solidFill>
              </a:rPr>
              <a:t>12%</a:t>
            </a:r>
            <a:r>
              <a:rPr lang="en-US" sz="1600" dirty="0"/>
              <a:t> bounds is </a:t>
            </a:r>
            <a:r>
              <a:rPr lang="en-US" sz="1600" dirty="0" smtClean="0"/>
              <a:t>obtained.</a:t>
            </a:r>
            <a:endParaRPr lang="ru-RU" sz="16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5058" name="Object 6"/>
          <p:cNvGraphicFramePr>
            <a:graphicFrameLocks noChangeAspect="1"/>
          </p:cNvGraphicFramePr>
          <p:nvPr/>
        </p:nvGraphicFramePr>
        <p:xfrm>
          <a:off x="2005013" y="492125"/>
          <a:ext cx="3159125" cy="2428875"/>
        </p:xfrm>
        <a:graphic>
          <a:graphicData uri="http://schemas.openxmlformats.org/presentationml/2006/ole">
            <p:oleObj spid="_x0000_s424962" name="Лист" r:id="rId4" imgW="4701479" imgH="3451799" progId="Excel.Sheet.8">
              <p:embed/>
            </p:oleObj>
          </a:graphicData>
        </a:graphic>
      </p:graphicFrame>
      <p:graphicFrame>
        <p:nvGraphicFramePr>
          <p:cNvPr id="45059" name="Object 17"/>
          <p:cNvGraphicFramePr>
            <a:graphicFrameLocks noChangeAspect="1"/>
          </p:cNvGraphicFramePr>
          <p:nvPr/>
        </p:nvGraphicFramePr>
        <p:xfrm>
          <a:off x="4602163" y="411163"/>
          <a:ext cx="2693987" cy="2338387"/>
        </p:xfrm>
        <a:graphic>
          <a:graphicData uri="http://schemas.openxmlformats.org/presentationml/2006/ole">
            <p:oleObj spid="_x0000_s424963" name="Лист" r:id="rId5" imgW="4206240" imgH="3551042" progId="Excel.Sheet.8">
              <p:embed/>
            </p:oleObj>
          </a:graphicData>
        </a:graphic>
      </p:graphicFrame>
      <p:graphicFrame>
        <p:nvGraphicFramePr>
          <p:cNvPr id="45060" name="Object 5"/>
          <p:cNvGraphicFramePr>
            <a:graphicFrameLocks noChangeAspect="1"/>
          </p:cNvGraphicFramePr>
          <p:nvPr/>
        </p:nvGraphicFramePr>
        <p:xfrm>
          <a:off x="4572000" y="2938463"/>
          <a:ext cx="2838450" cy="2430462"/>
        </p:xfrm>
        <a:graphic>
          <a:graphicData uri="http://schemas.openxmlformats.org/presentationml/2006/ole">
            <p:oleObj spid="_x0000_s424964" name="Лист" r:id="rId6" imgW="4503481" imgH="3665159" progId="Excel.Sheet.8">
              <p:embed/>
            </p:oleObj>
          </a:graphicData>
        </a:graphic>
      </p:graphicFrame>
      <p:graphicFrame>
        <p:nvGraphicFramePr>
          <p:cNvPr id="45061" name="Object 7"/>
          <p:cNvGraphicFramePr>
            <a:graphicFrameLocks noChangeAspect="1"/>
          </p:cNvGraphicFramePr>
          <p:nvPr/>
        </p:nvGraphicFramePr>
        <p:xfrm>
          <a:off x="1992313" y="2938463"/>
          <a:ext cx="2776537" cy="2405062"/>
        </p:xfrm>
        <a:graphic>
          <a:graphicData uri="http://schemas.openxmlformats.org/presentationml/2006/ole">
            <p:oleObj spid="_x0000_s424965" name="Лист" r:id="rId7" imgW="4290121" imgH="3459602" progId="Excel.Sheet.8">
              <p:embed/>
            </p:oleObj>
          </a:graphicData>
        </a:graphic>
      </p:graphicFrame>
      <p:sp>
        <p:nvSpPr>
          <p:cNvPr id="45062" name="Text Box 8"/>
          <p:cNvSpPr txBox="1">
            <a:spLocks noChangeArrowheads="1"/>
          </p:cNvSpPr>
          <p:nvPr/>
        </p:nvSpPr>
        <p:spPr bwMode="auto">
          <a:xfrm>
            <a:off x="2817813" y="2600325"/>
            <a:ext cx="1423987" cy="273050"/>
          </a:xfrm>
          <a:prstGeom prst="rect">
            <a:avLst/>
          </a:prstGeom>
          <a:noFill/>
          <a:ln w="9525">
            <a:noFill/>
            <a:miter lim="800000"/>
            <a:headEnd/>
            <a:tailEnd/>
          </a:ln>
        </p:spPr>
        <p:txBody>
          <a:bodyPr/>
          <a:lstStyle/>
          <a:p>
            <a:r>
              <a:rPr lang="en-US" sz="1400">
                <a:latin typeface="Times New Roman" pitchFamily="18" charset="0"/>
              </a:rPr>
              <a:t>a</a:t>
            </a:r>
            <a:r>
              <a:rPr lang="ru-RU" sz="1400">
                <a:latin typeface="Times New Roman" pitchFamily="18" charset="0"/>
              </a:rPr>
              <a:t>) Р</a:t>
            </a:r>
            <a:r>
              <a:rPr lang="en-US" sz="1400">
                <a:latin typeface="Times New Roman" pitchFamily="18" charset="0"/>
              </a:rPr>
              <a:t> </a:t>
            </a:r>
            <a:r>
              <a:rPr lang="ru-RU" sz="1400">
                <a:latin typeface="Times New Roman" pitchFamily="18" charset="0"/>
              </a:rPr>
              <a:t>=</a:t>
            </a:r>
            <a:r>
              <a:rPr lang="en-US" sz="1400">
                <a:latin typeface="Times New Roman" pitchFamily="18" charset="0"/>
              </a:rPr>
              <a:t> </a:t>
            </a:r>
            <a:r>
              <a:rPr lang="ru-RU" sz="1400">
                <a:latin typeface="Times New Roman" pitchFamily="18" charset="0"/>
              </a:rPr>
              <a:t>45 </a:t>
            </a:r>
            <a:r>
              <a:rPr lang="en-US" sz="1400">
                <a:latin typeface="Times New Roman" pitchFamily="18" charset="0"/>
              </a:rPr>
              <a:t>kN</a:t>
            </a:r>
            <a:endParaRPr lang="ru-RU" sz="1400">
              <a:latin typeface="Times New Roman" pitchFamily="18" charset="0"/>
            </a:endParaRPr>
          </a:p>
        </p:txBody>
      </p:sp>
      <p:sp>
        <p:nvSpPr>
          <p:cNvPr id="45063" name="Text Box 9"/>
          <p:cNvSpPr txBox="1">
            <a:spLocks noChangeArrowheads="1"/>
          </p:cNvSpPr>
          <p:nvPr/>
        </p:nvSpPr>
        <p:spPr bwMode="auto">
          <a:xfrm>
            <a:off x="5345113" y="2600325"/>
            <a:ext cx="1422400" cy="273050"/>
          </a:xfrm>
          <a:prstGeom prst="rect">
            <a:avLst/>
          </a:prstGeom>
          <a:noFill/>
          <a:ln w="9525">
            <a:noFill/>
            <a:miter lim="800000"/>
            <a:headEnd/>
            <a:tailEnd/>
          </a:ln>
        </p:spPr>
        <p:txBody>
          <a:bodyPr/>
          <a:lstStyle/>
          <a:p>
            <a:r>
              <a:rPr lang="en-US" sz="1400">
                <a:latin typeface="Times New Roman" pitchFamily="18" charset="0"/>
              </a:rPr>
              <a:t>b</a:t>
            </a:r>
            <a:r>
              <a:rPr lang="ru-RU" sz="1400">
                <a:latin typeface="Times New Roman" pitchFamily="18" charset="0"/>
              </a:rPr>
              <a:t>) Р</a:t>
            </a:r>
            <a:r>
              <a:rPr lang="en-US" sz="1400">
                <a:latin typeface="Times New Roman" pitchFamily="18" charset="0"/>
              </a:rPr>
              <a:t> </a:t>
            </a:r>
            <a:r>
              <a:rPr lang="ru-RU" sz="1400">
                <a:latin typeface="Times New Roman" pitchFamily="18" charset="0"/>
              </a:rPr>
              <a:t>=</a:t>
            </a:r>
            <a:r>
              <a:rPr lang="en-US" sz="1400">
                <a:latin typeface="Times New Roman" pitchFamily="18" charset="0"/>
              </a:rPr>
              <a:t> </a:t>
            </a:r>
            <a:r>
              <a:rPr lang="ru-RU" sz="1400">
                <a:latin typeface="Times New Roman" pitchFamily="18" charset="0"/>
              </a:rPr>
              <a:t>30 </a:t>
            </a:r>
            <a:r>
              <a:rPr lang="en-US" sz="1400">
                <a:latin typeface="Times New Roman" pitchFamily="18" charset="0"/>
              </a:rPr>
              <a:t>kN</a:t>
            </a:r>
            <a:endParaRPr lang="ru-RU" sz="1400">
              <a:latin typeface="Times New Roman" pitchFamily="18" charset="0"/>
            </a:endParaRPr>
          </a:p>
        </p:txBody>
      </p:sp>
      <p:sp>
        <p:nvSpPr>
          <p:cNvPr id="45064" name="Text Box 10"/>
          <p:cNvSpPr txBox="1">
            <a:spLocks noChangeArrowheads="1"/>
          </p:cNvSpPr>
          <p:nvPr/>
        </p:nvSpPr>
        <p:spPr bwMode="auto">
          <a:xfrm>
            <a:off x="2847975" y="5205413"/>
            <a:ext cx="1422400" cy="274637"/>
          </a:xfrm>
          <a:prstGeom prst="rect">
            <a:avLst/>
          </a:prstGeom>
          <a:noFill/>
          <a:ln w="9525">
            <a:noFill/>
            <a:miter lim="800000"/>
            <a:headEnd/>
            <a:tailEnd/>
          </a:ln>
        </p:spPr>
        <p:txBody>
          <a:bodyPr/>
          <a:lstStyle/>
          <a:p>
            <a:r>
              <a:rPr lang="en-US" sz="1400">
                <a:latin typeface="Times New Roman" pitchFamily="18" charset="0"/>
              </a:rPr>
              <a:t>c</a:t>
            </a:r>
            <a:r>
              <a:rPr lang="ru-RU" sz="1400">
                <a:latin typeface="Times New Roman" pitchFamily="18" charset="0"/>
              </a:rPr>
              <a:t>) Р</a:t>
            </a:r>
            <a:r>
              <a:rPr lang="en-US" sz="1400">
                <a:latin typeface="Times New Roman" pitchFamily="18" charset="0"/>
              </a:rPr>
              <a:t> </a:t>
            </a:r>
            <a:r>
              <a:rPr lang="ru-RU" sz="1400">
                <a:latin typeface="Times New Roman" pitchFamily="18" charset="0"/>
              </a:rPr>
              <a:t>=</a:t>
            </a:r>
            <a:r>
              <a:rPr lang="en-US" sz="1400">
                <a:latin typeface="Times New Roman" pitchFamily="18" charset="0"/>
              </a:rPr>
              <a:t> </a:t>
            </a:r>
            <a:r>
              <a:rPr lang="ru-RU" sz="1400">
                <a:latin typeface="Times New Roman" pitchFamily="18" charset="0"/>
              </a:rPr>
              <a:t>20 </a:t>
            </a:r>
            <a:r>
              <a:rPr lang="en-US" sz="1400">
                <a:latin typeface="Times New Roman" pitchFamily="18" charset="0"/>
              </a:rPr>
              <a:t>kN</a:t>
            </a:r>
            <a:endParaRPr lang="ru-RU" sz="1400">
              <a:latin typeface="Times New Roman" pitchFamily="18" charset="0"/>
            </a:endParaRPr>
          </a:p>
        </p:txBody>
      </p:sp>
      <p:sp>
        <p:nvSpPr>
          <p:cNvPr id="45065" name="Text Box 11"/>
          <p:cNvSpPr txBox="1">
            <a:spLocks noChangeArrowheads="1"/>
          </p:cNvSpPr>
          <p:nvPr/>
        </p:nvSpPr>
        <p:spPr bwMode="auto">
          <a:xfrm>
            <a:off x="5275263" y="5205413"/>
            <a:ext cx="1422400" cy="274637"/>
          </a:xfrm>
          <a:prstGeom prst="rect">
            <a:avLst/>
          </a:prstGeom>
          <a:noFill/>
          <a:ln w="9525">
            <a:noFill/>
            <a:miter lim="800000"/>
            <a:headEnd/>
            <a:tailEnd/>
          </a:ln>
        </p:spPr>
        <p:txBody>
          <a:bodyPr/>
          <a:lstStyle/>
          <a:p>
            <a:r>
              <a:rPr lang="en-US" sz="1400">
                <a:latin typeface="Times New Roman" pitchFamily="18" charset="0"/>
              </a:rPr>
              <a:t>d</a:t>
            </a:r>
            <a:r>
              <a:rPr lang="ru-RU" sz="1400">
                <a:latin typeface="Times New Roman" pitchFamily="18" charset="0"/>
              </a:rPr>
              <a:t>) Р=10 </a:t>
            </a:r>
            <a:r>
              <a:rPr lang="en-US" sz="1400">
                <a:latin typeface="Times New Roman" pitchFamily="18" charset="0"/>
              </a:rPr>
              <a:t>kN</a:t>
            </a:r>
            <a:endParaRPr lang="ru-RU" sz="1400">
              <a:latin typeface="Times New Roman" pitchFamily="18" charset="0"/>
            </a:endParaRPr>
          </a:p>
        </p:txBody>
      </p:sp>
      <p:sp>
        <p:nvSpPr>
          <p:cNvPr id="45066" name="Text Box 16"/>
          <p:cNvSpPr txBox="1">
            <a:spLocks noChangeArrowheads="1"/>
          </p:cNvSpPr>
          <p:nvPr/>
        </p:nvSpPr>
        <p:spPr bwMode="auto">
          <a:xfrm>
            <a:off x="2327275" y="5546725"/>
            <a:ext cx="4773613" cy="514350"/>
          </a:xfrm>
          <a:prstGeom prst="rect">
            <a:avLst/>
          </a:prstGeom>
          <a:solidFill>
            <a:srgbClr val="FFFFFF"/>
          </a:solidFill>
          <a:ln w="9525">
            <a:noFill/>
            <a:miter lim="800000"/>
            <a:headEnd/>
            <a:tailEnd/>
          </a:ln>
        </p:spPr>
        <p:txBody>
          <a:bodyPr/>
          <a:lstStyle/>
          <a:p>
            <a:pPr algn="ctr"/>
            <a:endParaRPr lang="ru-RU" sz="1400">
              <a:latin typeface="Times New Roman" pitchFamily="18" charset="0"/>
            </a:endParaRPr>
          </a:p>
        </p:txBody>
      </p:sp>
      <p:sp>
        <p:nvSpPr>
          <p:cNvPr id="45067" name="Rectangle 3"/>
          <p:cNvSpPr>
            <a:spLocks noGrp="1" noChangeArrowheads="1"/>
          </p:cNvSpPr>
          <p:nvPr>
            <p:ph type="title" idx="4294967295"/>
          </p:nvPr>
        </p:nvSpPr>
        <p:spPr/>
        <p:txBody>
          <a:bodyPr/>
          <a:lstStyle/>
          <a:p>
            <a:pPr eaLnBrk="1" hangingPunct="1"/>
            <a:r>
              <a:rPr lang="en-US" sz="1800" dirty="0" smtClean="0"/>
              <a:t>Experimental verification: comparison of experimental and simulation results</a:t>
            </a:r>
            <a:endParaRPr lang="ru-RU" sz="1800" dirty="0" smtClean="0"/>
          </a:p>
        </p:txBody>
      </p:sp>
      <p:sp>
        <p:nvSpPr>
          <p:cNvPr id="45068" name="Rectangle 18"/>
          <p:cNvSpPr>
            <a:spLocks noChangeArrowheads="1"/>
          </p:cNvSpPr>
          <p:nvPr/>
        </p:nvSpPr>
        <p:spPr bwMode="auto">
          <a:xfrm>
            <a:off x="2422525" y="5951538"/>
            <a:ext cx="4822825" cy="304800"/>
          </a:xfrm>
          <a:prstGeom prst="rect">
            <a:avLst/>
          </a:prstGeom>
          <a:solidFill>
            <a:srgbClr val="CCECFF"/>
          </a:solidFill>
          <a:ln w="9525">
            <a:noFill/>
            <a:miter lim="800000"/>
            <a:headEnd/>
            <a:tailEnd/>
          </a:ln>
        </p:spPr>
        <p:txBody>
          <a:bodyPr lIns="0" tIns="46800" rIns="0">
            <a:spAutoFit/>
          </a:bodyPr>
          <a:lstStyle/>
          <a:p>
            <a:pPr algn="ctr"/>
            <a:r>
              <a:rPr lang="en-US" sz="1400">
                <a:solidFill>
                  <a:srgbClr val="073F89"/>
                </a:solidFill>
              </a:rPr>
              <a:t>Comparison of experimental and simulation results</a:t>
            </a:r>
            <a:endParaRPr lang="ru-RU" sz="1400">
              <a:solidFill>
                <a:srgbClr val="073F89"/>
              </a:solidFill>
            </a:endParaRPr>
          </a:p>
        </p:txBody>
      </p:sp>
      <p:sp>
        <p:nvSpPr>
          <p:cNvPr id="45069" name="Text Box 13"/>
          <p:cNvSpPr txBox="1">
            <a:spLocks noChangeArrowheads="1"/>
          </p:cNvSpPr>
          <p:nvPr/>
        </p:nvSpPr>
        <p:spPr bwMode="auto">
          <a:xfrm>
            <a:off x="3282950" y="5511800"/>
            <a:ext cx="2840038" cy="304800"/>
          </a:xfrm>
          <a:prstGeom prst="rect">
            <a:avLst/>
          </a:prstGeom>
          <a:solidFill>
            <a:srgbClr val="FFFFFF"/>
          </a:solidFill>
          <a:ln w="9525">
            <a:solidFill>
              <a:srgbClr val="000000"/>
            </a:solidFill>
            <a:miter lim="800000"/>
            <a:headEnd/>
            <a:tailEnd/>
          </a:ln>
        </p:spPr>
        <p:txBody>
          <a:bodyPr lIns="0" tIns="72000" rIns="0" bIns="0"/>
          <a:lstStyle/>
          <a:p>
            <a:pPr algn="ctr"/>
            <a:r>
              <a:rPr lang="en-US" sz="1400">
                <a:latin typeface="Times New Roman" pitchFamily="18" charset="0"/>
              </a:rPr>
              <a:t>experiment</a:t>
            </a:r>
            <a:r>
              <a:rPr lang="ru-RU" sz="1400">
                <a:latin typeface="Times New Roman" pitchFamily="18" charset="0"/>
              </a:rPr>
              <a:t>    </a:t>
            </a:r>
            <a:r>
              <a:rPr lang="en-US" sz="1400">
                <a:latin typeface="Times New Roman" pitchFamily="18" charset="0"/>
              </a:rPr>
              <a:t> </a:t>
            </a:r>
            <a:r>
              <a:rPr lang="ru-RU" sz="1400">
                <a:latin typeface="Times New Roman" pitchFamily="18" charset="0"/>
              </a:rPr>
              <a:t> </a:t>
            </a:r>
            <a:r>
              <a:rPr lang="en-US" sz="1400">
                <a:latin typeface="Times New Roman" pitchFamily="18" charset="0"/>
              </a:rPr>
              <a:t>  simulation</a:t>
            </a:r>
            <a:endParaRPr lang="ru-RU" sz="1400">
              <a:latin typeface="Times New Roman" pitchFamily="18" charset="0"/>
            </a:endParaRPr>
          </a:p>
        </p:txBody>
      </p:sp>
      <p:sp>
        <p:nvSpPr>
          <p:cNvPr id="45070" name="Line 14"/>
          <p:cNvSpPr>
            <a:spLocks noChangeShapeType="1"/>
          </p:cNvSpPr>
          <p:nvPr/>
        </p:nvSpPr>
        <p:spPr bwMode="auto">
          <a:xfrm flipV="1">
            <a:off x="3822700" y="5584825"/>
            <a:ext cx="441325" cy="0"/>
          </a:xfrm>
          <a:prstGeom prst="line">
            <a:avLst/>
          </a:prstGeom>
          <a:noFill/>
          <a:ln w="28575">
            <a:solidFill>
              <a:srgbClr val="000000"/>
            </a:solidFill>
            <a:prstDash val="sysDot"/>
            <a:round/>
            <a:headEnd/>
            <a:tailEnd/>
          </a:ln>
        </p:spPr>
        <p:txBody>
          <a:bodyPr/>
          <a:lstStyle/>
          <a:p>
            <a:endParaRPr lang="ru-RU"/>
          </a:p>
        </p:txBody>
      </p:sp>
      <p:sp>
        <p:nvSpPr>
          <p:cNvPr id="45071" name="Line 15"/>
          <p:cNvSpPr>
            <a:spLocks noChangeShapeType="1"/>
          </p:cNvSpPr>
          <p:nvPr/>
        </p:nvSpPr>
        <p:spPr bwMode="auto">
          <a:xfrm>
            <a:off x="5056188" y="5588000"/>
            <a:ext cx="387350" cy="0"/>
          </a:xfrm>
          <a:prstGeom prst="line">
            <a:avLst/>
          </a:prstGeom>
          <a:noFill/>
          <a:ln w="28575">
            <a:solidFill>
              <a:srgbClr val="000000"/>
            </a:solidFill>
            <a:round/>
            <a:headEnd/>
            <a:tailEnd/>
          </a:ln>
        </p:spPr>
        <p:txBody>
          <a:bodyPr/>
          <a:lstStyle/>
          <a:p>
            <a:endParaRPr lang="ru-RU"/>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Диаграмма 2"/>
          <p:cNvGraphicFramePr>
            <a:graphicFrameLocks noGrp="1"/>
          </p:cNvGraphicFramePr>
          <p:nvPr/>
        </p:nvGraphicFramePr>
        <p:xfrm>
          <a:off x="289622" y="1567366"/>
          <a:ext cx="4282378" cy="4104268"/>
        </p:xfrm>
        <a:graphic>
          <a:graphicData uri="http://schemas.openxmlformats.org/drawingml/2006/chart">
            <c:chart xmlns:c="http://schemas.openxmlformats.org/drawingml/2006/chart" xmlns:r="http://schemas.openxmlformats.org/officeDocument/2006/relationships" r:id="rId2"/>
          </a:graphicData>
        </a:graphic>
      </p:graphicFrame>
      <p:sp>
        <p:nvSpPr>
          <p:cNvPr id="4" name="Rectangle 3"/>
          <p:cNvSpPr txBox="1">
            <a:spLocks noChangeArrowheads="1"/>
          </p:cNvSpPr>
          <p:nvPr/>
        </p:nvSpPr>
        <p:spPr bwMode="auto">
          <a:xfrm>
            <a:off x="566738" y="161925"/>
            <a:ext cx="8334375" cy="225425"/>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p>
            <a:pPr lvl="0">
              <a:defRPr/>
            </a:pPr>
            <a:r>
              <a:rPr lang="en-US" dirty="0" smtClean="0">
                <a:solidFill>
                  <a:srgbClr val="073F89"/>
                </a:solidFill>
              </a:rPr>
              <a:t>Experimental verification: comparison of experimental and simulation results</a:t>
            </a:r>
            <a:endParaRPr kumimoji="0" lang="ru-RU" sz="1800" b="0" i="0" u="none" strike="noStrike" kern="0" cap="none" spc="0" normalizeH="0" baseline="0" noProof="0" dirty="0" smtClean="0">
              <a:ln>
                <a:noFill/>
              </a:ln>
              <a:solidFill>
                <a:srgbClr val="073F89"/>
              </a:solidFill>
              <a:effectLst/>
              <a:uLnTx/>
              <a:uFillTx/>
              <a:latin typeface="+mj-lt"/>
              <a:ea typeface="+mj-ea"/>
              <a:cs typeface="+mj-cs"/>
            </a:endParaRPr>
          </a:p>
        </p:txBody>
      </p:sp>
      <p:graphicFrame>
        <p:nvGraphicFramePr>
          <p:cNvPr id="5" name="Диаграмма 4"/>
          <p:cNvGraphicFramePr>
            <a:graphicFrameLocks noGrp="1"/>
          </p:cNvGraphicFramePr>
          <p:nvPr/>
        </p:nvGraphicFramePr>
        <p:xfrm>
          <a:off x="4572001" y="1662476"/>
          <a:ext cx="4406900" cy="3938224"/>
        </p:xfrm>
        <a:graphic>
          <a:graphicData uri="http://schemas.openxmlformats.org/drawingml/2006/chart">
            <c:chart xmlns:c="http://schemas.openxmlformats.org/drawingml/2006/chart" xmlns:r="http://schemas.openxmlformats.org/officeDocument/2006/relationships" r:id="rId3"/>
          </a:graphicData>
        </a:graphic>
      </p:graphicFrame>
      <p:grpSp>
        <p:nvGrpSpPr>
          <p:cNvPr id="9" name="Группа 8"/>
          <p:cNvGrpSpPr/>
          <p:nvPr/>
        </p:nvGrpSpPr>
        <p:grpSpPr>
          <a:xfrm>
            <a:off x="3151981" y="5854700"/>
            <a:ext cx="2840038" cy="304800"/>
            <a:chOff x="3151981" y="5537200"/>
            <a:chExt cx="2840038" cy="304800"/>
          </a:xfrm>
        </p:grpSpPr>
        <p:sp>
          <p:nvSpPr>
            <p:cNvPr id="6" name="Text Box 13"/>
            <p:cNvSpPr txBox="1">
              <a:spLocks noChangeArrowheads="1"/>
            </p:cNvSpPr>
            <p:nvPr/>
          </p:nvSpPr>
          <p:spPr bwMode="auto">
            <a:xfrm>
              <a:off x="3151981" y="5537200"/>
              <a:ext cx="2840038" cy="304800"/>
            </a:xfrm>
            <a:prstGeom prst="rect">
              <a:avLst/>
            </a:prstGeom>
            <a:solidFill>
              <a:srgbClr val="FFFFFF"/>
            </a:solidFill>
            <a:ln w="9525">
              <a:solidFill>
                <a:srgbClr val="000000"/>
              </a:solidFill>
              <a:miter lim="800000"/>
              <a:headEnd/>
              <a:tailEnd/>
            </a:ln>
          </p:spPr>
          <p:txBody>
            <a:bodyPr lIns="0" tIns="72000" rIns="0" bIns="0"/>
            <a:lstStyle/>
            <a:p>
              <a:pPr algn="ctr"/>
              <a:r>
                <a:rPr lang="en-US" sz="1400" dirty="0">
                  <a:latin typeface="Times New Roman" pitchFamily="18" charset="0"/>
                </a:rPr>
                <a:t>experiment</a:t>
              </a:r>
              <a:r>
                <a:rPr lang="ru-RU" sz="1400" dirty="0">
                  <a:latin typeface="Times New Roman" pitchFamily="18" charset="0"/>
                </a:rPr>
                <a:t>    </a:t>
              </a:r>
              <a:r>
                <a:rPr lang="en-US" sz="1400" dirty="0">
                  <a:latin typeface="Times New Roman" pitchFamily="18" charset="0"/>
                </a:rPr>
                <a:t> </a:t>
              </a:r>
              <a:r>
                <a:rPr lang="ru-RU" sz="1400" dirty="0">
                  <a:latin typeface="Times New Roman" pitchFamily="18" charset="0"/>
                </a:rPr>
                <a:t> </a:t>
              </a:r>
              <a:r>
                <a:rPr lang="en-US" sz="1400" dirty="0">
                  <a:latin typeface="Times New Roman" pitchFamily="18" charset="0"/>
                </a:rPr>
                <a:t>  simulation</a:t>
              </a:r>
              <a:endParaRPr lang="ru-RU" sz="1400" dirty="0">
                <a:latin typeface="Times New Roman" pitchFamily="18" charset="0"/>
              </a:endParaRPr>
            </a:p>
          </p:txBody>
        </p:sp>
        <p:sp>
          <p:nvSpPr>
            <p:cNvPr id="7" name="Line 14"/>
            <p:cNvSpPr>
              <a:spLocks noChangeShapeType="1"/>
            </p:cNvSpPr>
            <p:nvPr/>
          </p:nvSpPr>
          <p:spPr bwMode="auto">
            <a:xfrm flipV="1">
              <a:off x="3822700" y="5584825"/>
              <a:ext cx="441325" cy="0"/>
            </a:xfrm>
            <a:prstGeom prst="line">
              <a:avLst/>
            </a:prstGeom>
            <a:noFill/>
            <a:ln w="28575">
              <a:solidFill>
                <a:srgbClr val="000000"/>
              </a:solidFill>
              <a:prstDash val="sysDot"/>
              <a:round/>
              <a:headEnd/>
              <a:tailEnd/>
            </a:ln>
          </p:spPr>
          <p:txBody>
            <a:bodyPr/>
            <a:lstStyle/>
            <a:p>
              <a:endParaRPr lang="ru-RU"/>
            </a:p>
          </p:txBody>
        </p:sp>
        <p:sp>
          <p:nvSpPr>
            <p:cNvPr id="8" name="Line 15"/>
            <p:cNvSpPr>
              <a:spLocks noChangeShapeType="1"/>
            </p:cNvSpPr>
            <p:nvPr/>
          </p:nvSpPr>
          <p:spPr bwMode="auto">
            <a:xfrm>
              <a:off x="5056188" y="5588000"/>
              <a:ext cx="387350" cy="0"/>
            </a:xfrm>
            <a:prstGeom prst="line">
              <a:avLst/>
            </a:prstGeom>
            <a:noFill/>
            <a:ln w="28575">
              <a:solidFill>
                <a:srgbClr val="000000"/>
              </a:solidFill>
              <a:round/>
              <a:headEnd/>
              <a:tailEnd/>
            </a:ln>
          </p:spPr>
          <p:txBody>
            <a:bodyPr/>
            <a:lstStyle/>
            <a:p>
              <a:endParaRPr lang="ru-RU"/>
            </a:p>
          </p:txBody>
        </p:sp>
      </p:grpSp>
      <p:sp>
        <p:nvSpPr>
          <p:cNvPr id="11" name="Rectangle 6"/>
          <p:cNvSpPr>
            <a:spLocks noChangeArrowheads="1"/>
          </p:cNvSpPr>
          <p:nvPr/>
        </p:nvSpPr>
        <p:spPr bwMode="auto">
          <a:xfrm>
            <a:off x="1574799" y="623191"/>
            <a:ext cx="5994402" cy="832087"/>
          </a:xfrm>
          <a:prstGeom prst="rect">
            <a:avLst/>
          </a:prstGeom>
          <a:solidFill>
            <a:srgbClr val="CCECFF"/>
          </a:solidFill>
          <a:ln w="9525">
            <a:noFill/>
            <a:miter lim="800000"/>
            <a:headEnd/>
            <a:tailEnd/>
          </a:ln>
        </p:spPr>
        <p:txBody>
          <a:bodyPr wrap="square" lIns="0" tIns="46800" rIns="0">
            <a:spAutoFit/>
          </a:bodyPr>
          <a:lstStyle/>
          <a:p>
            <a:pPr algn="ctr" eaLnBrk="0" hangingPunct="0"/>
            <a:r>
              <a:rPr lang="en-US" sz="2400" dirty="0" smtClean="0">
                <a:solidFill>
                  <a:srgbClr val="073F89"/>
                </a:solidFill>
              </a:rPr>
              <a:t>Normal and friction forces between</a:t>
            </a:r>
            <a:br>
              <a:rPr lang="en-US" sz="2400" dirty="0" smtClean="0">
                <a:solidFill>
                  <a:srgbClr val="073F89"/>
                </a:solidFill>
              </a:rPr>
            </a:br>
            <a:r>
              <a:rPr lang="en-US" sz="2400" dirty="0" smtClean="0">
                <a:solidFill>
                  <a:srgbClr val="073F89"/>
                </a:solidFill>
              </a:rPr>
              <a:t>a frictional wedge and a side frame</a:t>
            </a:r>
            <a:endParaRPr lang="ru-RU" sz="2400" dirty="0">
              <a:solidFill>
                <a:srgbClr val="073F89"/>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ChangeArrowheads="1"/>
          </p:cNvSpPr>
          <p:nvPr/>
        </p:nvSpPr>
        <p:spPr bwMode="auto">
          <a:xfrm>
            <a:off x="241300" y="631825"/>
            <a:ext cx="8456613" cy="5792788"/>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342900" lvl="0" indent="-342900">
              <a:lnSpc>
                <a:spcPct val="140000"/>
              </a:lnSpc>
              <a:spcBef>
                <a:spcPct val="20000"/>
              </a:spcBef>
              <a:buClr>
                <a:srgbClr val="073F89"/>
              </a:buClr>
              <a:buFont typeface="Wingdings" pitchFamily="2" charset="2"/>
              <a:buChar char="è"/>
              <a:defRPr/>
            </a:pPr>
            <a:r>
              <a:rPr lang="en-US" sz="2000" kern="0" dirty="0" err="1" smtClean="0">
                <a:solidFill>
                  <a:srgbClr val="073F89"/>
                </a:solidFill>
              </a:rPr>
              <a:t>Multibody</a:t>
            </a:r>
            <a:r>
              <a:rPr lang="en-US" sz="2000" kern="0" dirty="0" smtClean="0">
                <a:solidFill>
                  <a:srgbClr val="073F89"/>
                </a:solidFill>
              </a:rPr>
              <a:t> model of three-piece bogie</a:t>
            </a:r>
          </a:p>
          <a:p>
            <a:pPr marL="342900" lvl="0" indent="-342900">
              <a:lnSpc>
                <a:spcPct val="140000"/>
              </a:lnSpc>
              <a:spcBef>
                <a:spcPct val="20000"/>
              </a:spcBef>
              <a:buClr>
                <a:srgbClr val="073F89"/>
              </a:buClr>
              <a:buFont typeface="Wingdings" pitchFamily="2" charset="2"/>
              <a:buChar char="è"/>
              <a:defRPr/>
            </a:pPr>
            <a:r>
              <a:rPr lang="en-US" sz="2000" kern="0" dirty="0" smtClean="0">
                <a:solidFill>
                  <a:srgbClr val="073F89"/>
                </a:solidFill>
              </a:rPr>
              <a:t>Experimental verification</a:t>
            </a:r>
          </a:p>
          <a:p>
            <a:pPr marL="342900" lvl="0" indent="-342900">
              <a:lnSpc>
                <a:spcPct val="140000"/>
              </a:lnSpc>
              <a:spcBef>
                <a:spcPct val="20000"/>
              </a:spcBef>
              <a:buClr>
                <a:srgbClr val="FF0000"/>
              </a:buClr>
              <a:buFont typeface="Wingdings" pitchFamily="2" charset="2"/>
              <a:buChar char="è"/>
              <a:defRPr/>
            </a:pPr>
            <a:r>
              <a:rPr lang="en-US" sz="2000" kern="0" dirty="0" smtClean="0">
                <a:solidFill>
                  <a:srgbClr val="073F89"/>
                </a:solidFill>
              </a:rPr>
              <a:t>Flexible bodies, stress load and durability</a:t>
            </a:r>
          </a:p>
          <a:p>
            <a:pPr marL="342900" lvl="0" indent="-342900">
              <a:lnSpc>
                <a:spcPct val="140000"/>
              </a:lnSpc>
              <a:spcBef>
                <a:spcPct val="20000"/>
              </a:spcBef>
              <a:buClr>
                <a:srgbClr val="073F89"/>
              </a:buClr>
              <a:buFont typeface="Wingdings" pitchFamily="2" charset="2"/>
              <a:buChar char="è"/>
            </a:pPr>
            <a:r>
              <a:rPr lang="en-US" sz="2000" kern="0" dirty="0" smtClean="0">
                <a:solidFill>
                  <a:srgbClr val="073F89"/>
                </a:solidFill>
              </a:rPr>
              <a:t>Application</a:t>
            </a:r>
          </a:p>
          <a:p>
            <a:pPr marL="342900" marR="0" lvl="0" indent="-342900" algn="l" defTabSz="914400" rtl="0" eaLnBrk="1" fontAlgn="base" latinLnBrk="0" hangingPunct="1">
              <a:lnSpc>
                <a:spcPct val="140000"/>
              </a:lnSpc>
              <a:spcBef>
                <a:spcPct val="20000"/>
              </a:spcBef>
              <a:spcAft>
                <a:spcPct val="0"/>
              </a:spcAft>
              <a:buClr>
                <a:srgbClr val="073F89"/>
              </a:buClr>
              <a:buSzTx/>
              <a:buFont typeface="Wingdings" pitchFamily="2" charset="2"/>
              <a:buNone/>
              <a:tabLst/>
              <a:defRPr/>
            </a:pPr>
            <a:endParaRPr kumimoji="0" lang="ru-RU" sz="2000" b="0" i="0" u="none" strike="noStrike" kern="0" cap="none" spc="0" normalizeH="0" baseline="0" noProof="0" dirty="0" smtClean="0">
              <a:ln>
                <a:noFill/>
              </a:ln>
              <a:solidFill>
                <a:srgbClr val="073F89"/>
              </a:solidFill>
              <a:effectLst/>
              <a:uLnTx/>
              <a:uFillTx/>
              <a:latin typeface="Arial" charset="0"/>
              <a:ea typeface="+mn-ea"/>
              <a:cs typeface="+mn-cs"/>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Заголовок 1"/>
          <p:cNvSpPr>
            <a:spLocks noGrp="1"/>
          </p:cNvSpPr>
          <p:nvPr>
            <p:ph type="title"/>
          </p:nvPr>
        </p:nvSpPr>
        <p:spPr/>
        <p:txBody>
          <a:bodyPr/>
          <a:lstStyle/>
          <a:p>
            <a:r>
              <a:rPr lang="en-US" sz="2000" dirty="0" smtClean="0"/>
              <a:t>Stress calculation for side frame</a:t>
            </a:r>
            <a:endParaRPr lang="ru-RU" sz="2000" dirty="0" smtClean="0"/>
          </a:p>
        </p:txBody>
      </p:sp>
      <p:pic>
        <p:nvPicPr>
          <p:cNvPr id="88067" name="Picture 11"/>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5816600" y="3633788"/>
            <a:ext cx="2578100" cy="2160587"/>
          </a:xfrm>
          <a:prstGeom prst="rect">
            <a:avLst/>
          </a:prstGeom>
          <a:noFill/>
          <a:ln w="9525">
            <a:noFill/>
            <a:miter lim="800000"/>
            <a:headEnd/>
            <a:tailEnd/>
          </a:ln>
        </p:spPr>
      </p:pic>
      <p:pic>
        <p:nvPicPr>
          <p:cNvPr id="88068" name="Picture 12"/>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4562475" y="346075"/>
            <a:ext cx="4425950" cy="2530475"/>
          </a:xfrm>
          <a:prstGeom prst="rect">
            <a:avLst/>
          </a:prstGeom>
          <a:noFill/>
          <a:ln w="9525">
            <a:noFill/>
            <a:miter lim="800000"/>
            <a:headEnd/>
            <a:tailEnd/>
          </a:ln>
        </p:spPr>
      </p:pic>
      <p:pic>
        <p:nvPicPr>
          <p:cNvPr id="88069" name="Picture 2"/>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101600" y="2940050"/>
            <a:ext cx="4244975" cy="2713038"/>
          </a:xfrm>
          <a:prstGeom prst="rect">
            <a:avLst/>
          </a:prstGeom>
          <a:noFill/>
          <a:ln w="9525">
            <a:noFill/>
            <a:miter lim="800000"/>
            <a:headEnd/>
            <a:tailEnd/>
          </a:ln>
        </p:spPr>
      </p:pic>
      <p:pic>
        <p:nvPicPr>
          <p:cNvPr id="88070" name="Picture 3"/>
          <p:cNvPicPr>
            <a:picLocks noChangeAspect="1" noChangeArrowheads="1"/>
          </p:cNvPicPr>
          <p:nvPr/>
        </p:nvPicPr>
        <p:blipFill>
          <a:blip r:embed="rId6" cstate="print"/>
          <a:srcRect/>
          <a:stretch>
            <a:fillRect/>
          </a:stretch>
        </p:blipFill>
        <p:spPr bwMode="auto">
          <a:xfrm>
            <a:off x="165100" y="500063"/>
            <a:ext cx="4505325" cy="1743075"/>
          </a:xfrm>
          <a:prstGeom prst="rect">
            <a:avLst/>
          </a:prstGeom>
          <a:noFill/>
          <a:ln w="9525">
            <a:noFill/>
            <a:miter lim="800000"/>
            <a:headEnd/>
            <a:tailEnd/>
          </a:ln>
        </p:spPr>
      </p:pic>
      <p:sp>
        <p:nvSpPr>
          <p:cNvPr id="88071" name="Овал 10"/>
          <p:cNvSpPr>
            <a:spLocks noChangeArrowheads="1"/>
          </p:cNvSpPr>
          <p:nvPr/>
        </p:nvSpPr>
        <p:spPr bwMode="auto">
          <a:xfrm>
            <a:off x="2362200" y="1676400"/>
            <a:ext cx="1625600" cy="477838"/>
          </a:xfrm>
          <a:prstGeom prst="ellipse">
            <a:avLst/>
          </a:prstGeom>
          <a:noFill/>
          <a:ln w="25400" algn="ctr">
            <a:solidFill>
              <a:srgbClr val="FF0000"/>
            </a:solidFill>
            <a:round/>
            <a:headEnd/>
            <a:tailEnd type="triangle" w="med" len="med"/>
          </a:ln>
        </p:spPr>
        <p:txBody>
          <a:bodyPr lIns="0" tIns="46800" rIns="0">
            <a:spAutoFit/>
          </a:bodyPr>
          <a:lstStyle/>
          <a:p>
            <a:pPr eaLnBrk="0" hangingPunct="0"/>
            <a:endParaRPr lang="ru-RU"/>
          </a:p>
        </p:txBody>
      </p:sp>
      <p:cxnSp>
        <p:nvCxnSpPr>
          <p:cNvPr id="88072" name="Прямая со стрелкой 12"/>
          <p:cNvCxnSpPr>
            <a:cxnSpLocks noChangeShapeType="1"/>
            <a:stCxn id="88071" idx="4"/>
          </p:cNvCxnSpPr>
          <p:nvPr/>
        </p:nvCxnSpPr>
        <p:spPr bwMode="auto">
          <a:xfrm rot="5400000">
            <a:off x="1451769" y="2747169"/>
            <a:ext cx="2316162" cy="1130300"/>
          </a:xfrm>
          <a:prstGeom prst="straightConnector1">
            <a:avLst/>
          </a:prstGeom>
          <a:noFill/>
          <a:ln w="19050" algn="ctr">
            <a:solidFill>
              <a:schemeClr val="tx1"/>
            </a:solidFill>
            <a:round/>
            <a:headEnd/>
            <a:tailEnd type="stealth" w="lg" len="med"/>
          </a:ln>
        </p:spPr>
      </p:cxnSp>
      <p:cxnSp>
        <p:nvCxnSpPr>
          <p:cNvPr id="88073" name="Прямая со стрелкой 15"/>
          <p:cNvCxnSpPr>
            <a:cxnSpLocks noChangeShapeType="1"/>
          </p:cNvCxnSpPr>
          <p:nvPr/>
        </p:nvCxnSpPr>
        <p:spPr bwMode="auto">
          <a:xfrm flipV="1">
            <a:off x="2324100" y="2133600"/>
            <a:ext cx="3073400" cy="2514600"/>
          </a:xfrm>
          <a:prstGeom prst="straightConnector1">
            <a:avLst/>
          </a:prstGeom>
          <a:noFill/>
          <a:ln w="19050" algn="ctr">
            <a:solidFill>
              <a:schemeClr val="tx1"/>
            </a:solidFill>
            <a:round/>
            <a:headEnd/>
            <a:tailEnd type="stealth" w="lg" len="lg"/>
          </a:ln>
        </p:spPr>
      </p:cxnSp>
      <p:sp>
        <p:nvSpPr>
          <p:cNvPr id="88074" name="Text Box 11"/>
          <p:cNvSpPr txBox="1">
            <a:spLocks noChangeArrowheads="1"/>
          </p:cNvSpPr>
          <p:nvPr/>
        </p:nvSpPr>
        <p:spPr bwMode="auto">
          <a:xfrm>
            <a:off x="4498975" y="2965450"/>
            <a:ext cx="4419600" cy="523875"/>
          </a:xfrm>
          <a:prstGeom prst="rect">
            <a:avLst/>
          </a:prstGeom>
          <a:solidFill>
            <a:srgbClr val="CCECFF"/>
          </a:solidFill>
          <a:ln w="9525">
            <a:noFill/>
            <a:miter lim="800000"/>
            <a:headEnd/>
            <a:tailEnd/>
          </a:ln>
        </p:spPr>
        <p:txBody>
          <a:bodyPr>
            <a:spAutoFit/>
          </a:bodyPr>
          <a:lstStyle/>
          <a:p>
            <a:pPr eaLnBrk="0" hangingPunct="0"/>
            <a:r>
              <a:rPr lang="en-US" sz="1400">
                <a:cs typeface="Arial" charset="0"/>
              </a:rPr>
              <a:t>Finite element model of side frame contain</a:t>
            </a:r>
            <a:r>
              <a:rPr lang="ru-RU" sz="1400">
                <a:cs typeface="Arial" charset="0"/>
              </a:rPr>
              <a:t>: </a:t>
            </a:r>
            <a:r>
              <a:rPr lang="en-US" sz="1400">
                <a:cs typeface="Arial" charset="0"/>
              </a:rPr>
              <a:t>nodes</a:t>
            </a:r>
            <a:r>
              <a:rPr lang="ru-RU" sz="1400">
                <a:cs typeface="Arial" charset="0"/>
              </a:rPr>
              <a:t> 102185, </a:t>
            </a:r>
            <a:r>
              <a:rPr lang="en-US" sz="1400">
                <a:cs typeface="Arial" charset="0"/>
              </a:rPr>
              <a:t>finite elements</a:t>
            </a:r>
            <a:r>
              <a:rPr lang="ru-RU" sz="1400">
                <a:cs typeface="Arial" charset="0"/>
              </a:rPr>
              <a:t> 421653, 39 </a:t>
            </a:r>
            <a:r>
              <a:rPr lang="en-US" sz="1400">
                <a:cs typeface="Arial" charset="0"/>
              </a:rPr>
              <a:t>flexible modes</a:t>
            </a:r>
            <a:endParaRPr lang="ru-RU" sz="1400">
              <a:cs typeface="Arial" charset="0"/>
            </a:endParaRPr>
          </a:p>
        </p:txBody>
      </p:sp>
      <p:sp>
        <p:nvSpPr>
          <p:cNvPr id="13" name="Text Box 11"/>
          <p:cNvSpPr txBox="1">
            <a:spLocks noChangeArrowheads="1"/>
          </p:cNvSpPr>
          <p:nvPr/>
        </p:nvSpPr>
        <p:spPr bwMode="auto">
          <a:xfrm>
            <a:off x="4622800" y="5778500"/>
            <a:ext cx="4305300" cy="307975"/>
          </a:xfrm>
          <a:prstGeom prst="rect">
            <a:avLst/>
          </a:prstGeom>
          <a:solidFill>
            <a:srgbClr val="CCECFF"/>
          </a:solidFill>
          <a:ln w="9525">
            <a:noFill/>
            <a:miter lim="800000"/>
            <a:headEnd/>
            <a:tailEnd/>
          </a:ln>
        </p:spPr>
        <p:txBody>
          <a:bodyPr>
            <a:spAutoFit/>
          </a:bodyPr>
          <a:lstStyle/>
          <a:p>
            <a:pPr algn="ctr" eaLnBrk="0" hangingPunct="0">
              <a:defRPr/>
            </a:pPr>
            <a:r>
              <a:rPr lang="en-US" sz="1400" dirty="0">
                <a:latin typeface="+mj-lt"/>
              </a:rPr>
              <a:t>Control points for stress calculation</a:t>
            </a:r>
            <a:endParaRPr lang="ru-RU" sz="1400" dirty="0">
              <a:latin typeface="+mj-lt"/>
              <a:cs typeface="Arial" pitchFamily="34" charset="0"/>
            </a:endParaRPr>
          </a:p>
        </p:txBody>
      </p:sp>
      <p:sp>
        <p:nvSpPr>
          <p:cNvPr id="88076" name="Text Box 11"/>
          <p:cNvSpPr txBox="1">
            <a:spLocks noChangeArrowheads="1"/>
          </p:cNvSpPr>
          <p:nvPr/>
        </p:nvSpPr>
        <p:spPr bwMode="auto">
          <a:xfrm>
            <a:off x="104775" y="5586413"/>
            <a:ext cx="4419600" cy="523875"/>
          </a:xfrm>
          <a:prstGeom prst="rect">
            <a:avLst/>
          </a:prstGeom>
          <a:solidFill>
            <a:srgbClr val="CCECFF"/>
          </a:solidFill>
          <a:ln w="9525">
            <a:noFill/>
            <a:miter lim="800000"/>
            <a:headEnd/>
            <a:tailEnd/>
          </a:ln>
        </p:spPr>
        <p:txBody>
          <a:bodyPr>
            <a:spAutoFit/>
          </a:bodyPr>
          <a:lstStyle/>
          <a:p>
            <a:pPr algn="ctr" eaLnBrk="0" hangingPunct="0"/>
            <a:r>
              <a:rPr lang="en-US" sz="1400" dirty="0">
                <a:cs typeface="Arial" charset="0"/>
              </a:rPr>
              <a:t>Hybrid model</a:t>
            </a:r>
            <a:r>
              <a:rPr lang="ru-RU" sz="1400" dirty="0">
                <a:cs typeface="Arial" charset="0"/>
              </a:rPr>
              <a:t> </a:t>
            </a:r>
            <a:r>
              <a:rPr lang="en-US" sz="1400" dirty="0">
                <a:cs typeface="Arial" charset="0"/>
              </a:rPr>
              <a:t>of </a:t>
            </a:r>
            <a:r>
              <a:rPr lang="en-US" sz="1400" dirty="0"/>
              <a:t>three-piece bogie with flexible side frame</a:t>
            </a:r>
            <a:endParaRPr lang="ru-RU" sz="1400" dirty="0">
              <a:cs typeface="Arial" charset="0"/>
            </a:endParaRPr>
          </a:p>
        </p:txBody>
      </p:sp>
      <p:sp>
        <p:nvSpPr>
          <p:cNvPr id="88077" name="Овал 10"/>
          <p:cNvSpPr>
            <a:spLocks noChangeArrowheads="1"/>
          </p:cNvSpPr>
          <p:nvPr/>
        </p:nvSpPr>
        <p:spPr bwMode="auto">
          <a:xfrm>
            <a:off x="7643813" y="1708150"/>
            <a:ext cx="801687" cy="520700"/>
          </a:xfrm>
          <a:prstGeom prst="ellipse">
            <a:avLst/>
          </a:prstGeom>
          <a:noFill/>
          <a:ln w="25400" algn="ctr">
            <a:solidFill>
              <a:srgbClr val="FF0000"/>
            </a:solidFill>
            <a:round/>
            <a:headEnd/>
            <a:tailEnd type="triangle" w="med" len="med"/>
          </a:ln>
        </p:spPr>
        <p:txBody>
          <a:bodyPr lIns="0" tIns="46800" rIns="0">
            <a:spAutoFit/>
          </a:bodyPr>
          <a:lstStyle/>
          <a:p>
            <a:pPr eaLnBrk="0" hangingPunct="0"/>
            <a:endParaRPr lang="ru-RU"/>
          </a:p>
        </p:txBody>
      </p:sp>
      <p:cxnSp>
        <p:nvCxnSpPr>
          <p:cNvPr id="88078" name="Прямая со стрелкой 12"/>
          <p:cNvCxnSpPr>
            <a:cxnSpLocks noChangeShapeType="1"/>
          </p:cNvCxnSpPr>
          <p:nvPr/>
        </p:nvCxnSpPr>
        <p:spPr bwMode="auto">
          <a:xfrm rot="5400000">
            <a:off x="6466681" y="2796382"/>
            <a:ext cx="2043113" cy="990600"/>
          </a:xfrm>
          <a:prstGeom prst="straightConnector1">
            <a:avLst/>
          </a:prstGeom>
          <a:noFill/>
          <a:ln w="19050" algn="ctr">
            <a:solidFill>
              <a:schemeClr val="tx1"/>
            </a:solidFill>
            <a:round/>
            <a:headEnd/>
            <a:tailEnd type="stealth" w="lg" len="med"/>
          </a:ln>
        </p:spPr>
      </p:cxnSp>
      <p:sp>
        <p:nvSpPr>
          <p:cNvPr id="88079" name="TextBox 19"/>
          <p:cNvSpPr txBox="1">
            <a:spLocks noChangeArrowheads="1"/>
          </p:cNvSpPr>
          <p:nvPr/>
        </p:nvSpPr>
        <p:spPr bwMode="auto">
          <a:xfrm>
            <a:off x="7648575" y="3689350"/>
            <a:ext cx="1182688" cy="307975"/>
          </a:xfrm>
          <a:prstGeom prst="rect">
            <a:avLst/>
          </a:prstGeom>
          <a:noFill/>
          <a:ln w="9525">
            <a:noFill/>
            <a:miter lim="800000"/>
            <a:headEnd/>
            <a:tailEnd/>
          </a:ln>
        </p:spPr>
        <p:txBody>
          <a:bodyPr>
            <a:spAutoFit/>
          </a:bodyPr>
          <a:lstStyle/>
          <a:p>
            <a:pPr eaLnBrk="0" hangingPunct="0"/>
            <a:r>
              <a:rPr lang="en-US" sz="1400"/>
              <a:t>Bottom view</a:t>
            </a:r>
            <a:endParaRPr lang="ru-RU" sz="140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p:txBody>
          <a:bodyPr/>
          <a:lstStyle/>
          <a:p>
            <a:pPr eaLnBrk="1" hangingPunct="1"/>
            <a:r>
              <a:rPr lang="en-US" dirty="0" smtClean="0"/>
              <a:t>Calculation of stresses</a:t>
            </a:r>
            <a:endParaRPr lang="ru-RU" dirty="0" smtClean="0"/>
          </a:p>
        </p:txBody>
      </p:sp>
      <p:sp>
        <p:nvSpPr>
          <p:cNvPr id="272387" name="Rectangle 3"/>
          <p:cNvSpPr>
            <a:spLocks noChangeArrowheads="1"/>
          </p:cNvSpPr>
          <p:nvPr/>
        </p:nvSpPr>
        <p:spPr bwMode="auto">
          <a:xfrm>
            <a:off x="0" y="2601913"/>
            <a:ext cx="9144000" cy="0"/>
          </a:xfrm>
          <a:prstGeom prst="rect">
            <a:avLst/>
          </a:prstGeom>
          <a:noFill/>
          <a:ln w="9525">
            <a:noFill/>
            <a:miter lim="800000"/>
            <a:headEnd/>
            <a:tailEnd/>
          </a:ln>
          <a:effectLst>
            <a:outerShdw dist="35921" dir="2700000" algn="ctr" rotWithShape="0">
              <a:srgbClr val="808080"/>
            </a:outerShdw>
          </a:effectLst>
        </p:spPr>
        <p:txBody>
          <a:bodyPr vert="eaVert" wrap="none" anchor="ctr">
            <a:spAutoFit/>
          </a:bodyPr>
          <a:lstStyle/>
          <a:p>
            <a:pPr eaLnBrk="0" hangingPunct="0">
              <a:defRPr/>
            </a:pPr>
            <a:endParaRPr lang="ru-RU">
              <a:latin typeface="Arial" pitchFamily="34" charset="0"/>
            </a:endParaRPr>
          </a:p>
        </p:txBody>
      </p:sp>
      <p:sp>
        <p:nvSpPr>
          <p:cNvPr id="15" name="Text Box 11"/>
          <p:cNvSpPr txBox="1">
            <a:spLocks noChangeArrowheads="1"/>
          </p:cNvSpPr>
          <p:nvPr/>
        </p:nvSpPr>
        <p:spPr bwMode="auto">
          <a:xfrm>
            <a:off x="714375" y="527050"/>
            <a:ext cx="8010525" cy="307975"/>
          </a:xfrm>
          <a:prstGeom prst="rect">
            <a:avLst/>
          </a:prstGeom>
          <a:solidFill>
            <a:srgbClr val="CCECFF"/>
          </a:solidFill>
          <a:ln w="9525">
            <a:noFill/>
            <a:miter lim="800000"/>
            <a:headEnd/>
            <a:tailEnd/>
          </a:ln>
        </p:spPr>
        <p:txBody>
          <a:bodyPr>
            <a:spAutoFit/>
          </a:bodyPr>
          <a:lstStyle/>
          <a:p>
            <a:pPr eaLnBrk="0" hangingPunct="0">
              <a:spcBef>
                <a:spcPct val="50000"/>
              </a:spcBef>
              <a:defRPr/>
            </a:pPr>
            <a:r>
              <a:rPr lang="en-US" sz="1400" dirty="0">
                <a:latin typeface="+mj-lt"/>
              </a:rPr>
              <a:t>Integration of movement equation of the </a:t>
            </a:r>
            <a:r>
              <a:rPr lang="en-US" sz="1400" dirty="0">
                <a:latin typeface="Arial" pitchFamily="34" charset="0"/>
              </a:rPr>
              <a:t>freight wagon</a:t>
            </a:r>
            <a:r>
              <a:rPr lang="ru-RU" sz="1400" dirty="0">
                <a:latin typeface="+mj-lt"/>
              </a:rPr>
              <a:t>. </a:t>
            </a:r>
            <a:r>
              <a:rPr lang="en-US" sz="1400" dirty="0">
                <a:latin typeface="+mj-lt"/>
              </a:rPr>
              <a:t>Way is uneven</a:t>
            </a:r>
            <a:r>
              <a:rPr lang="ru-RU" sz="1400" dirty="0">
                <a:latin typeface="+mj-lt"/>
              </a:rPr>
              <a:t>, </a:t>
            </a:r>
            <a:r>
              <a:rPr lang="en-US" sz="1400" dirty="0">
                <a:latin typeface="+mj-lt"/>
              </a:rPr>
              <a:t>R=300 m</a:t>
            </a:r>
            <a:r>
              <a:rPr lang="ru-RU" sz="1400" dirty="0">
                <a:latin typeface="+mj-lt"/>
              </a:rPr>
              <a:t>. </a:t>
            </a:r>
            <a:endParaRPr lang="ru-RU" sz="1400" dirty="0">
              <a:solidFill>
                <a:srgbClr val="073F89"/>
              </a:solidFill>
              <a:latin typeface="+mj-lt"/>
            </a:endParaRPr>
          </a:p>
        </p:txBody>
      </p:sp>
      <p:pic>
        <p:nvPicPr>
          <p:cNvPr id="16" name="ow_uwz_mod4.avi">
            <a:hlinkClick r:id="" action="ppaction://media"/>
          </p:cNvPr>
          <p:cNvPicPr>
            <a:picLocks noRot="1" noChangeAspect="1"/>
          </p:cNvPicPr>
          <p:nvPr>
            <a:videoFile r:link="rId1"/>
          </p:nvPr>
        </p:nvPicPr>
        <p:blipFill>
          <a:blip r:embed="rId5" cstate="print"/>
          <a:srcRect/>
          <a:stretch>
            <a:fillRect/>
          </a:stretch>
        </p:blipFill>
        <p:spPr bwMode="auto">
          <a:xfrm>
            <a:off x="1416050" y="1085850"/>
            <a:ext cx="6543675" cy="2428875"/>
          </a:xfrm>
          <a:prstGeom prst="rect">
            <a:avLst/>
          </a:prstGeom>
          <a:noFill/>
          <a:ln w="9525">
            <a:noFill/>
            <a:miter lim="800000"/>
            <a:headEnd/>
            <a:tailEnd/>
          </a:ln>
        </p:spPr>
      </p:pic>
      <p:pic>
        <p:nvPicPr>
          <p:cNvPr id="17" name="ow_uwz_gr6.avi">
            <a:hlinkClick r:id="" action="ppaction://media"/>
          </p:cNvPr>
          <p:cNvPicPr>
            <a:picLocks noRot="1" noChangeAspect="1"/>
          </p:cNvPicPr>
          <p:nvPr>
            <a:videoFile r:link="rId2"/>
          </p:nvPr>
        </p:nvPicPr>
        <p:blipFill>
          <a:blip r:embed="rId6" cstate="print"/>
          <a:srcRect/>
          <a:stretch>
            <a:fillRect/>
          </a:stretch>
        </p:blipFill>
        <p:spPr bwMode="auto">
          <a:xfrm>
            <a:off x="1473200" y="3689350"/>
            <a:ext cx="6543675" cy="25431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0000" fill="hold"/>
                                        <p:tgtEl>
                                          <p:spTgt spid="16"/>
                                        </p:tgtEl>
                                      </p:cBhvr>
                                    </p:cmd>
                                  </p:childTnLst>
                                </p:cTn>
                              </p:par>
                              <p:par>
                                <p:cTn id="7" presetID="1" presetClass="mediacall" presetSubtype="0" fill="hold" nodeType="withEffect">
                                  <p:stCondLst>
                                    <p:cond delay="0"/>
                                  </p:stCondLst>
                                  <p:childTnLst>
                                    <p:cmd type="call" cmd="playFrom(0.0)">
                                      <p:cBhvr>
                                        <p:cTn id="8" dur="9900" fill="hold"/>
                                        <p:tgtEl>
                                          <p:spTgt spid="17"/>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16"/>
                    </p:tgtEl>
                  </p:cond>
                </p:stCondLst>
                <p:endSync evt="end" delay="0">
                  <p:rtn val="all"/>
                </p:endSync>
                <p:childTnLst>
                  <p:par>
                    <p:cTn id="10" fill="hold">
                      <p:stCondLst>
                        <p:cond delay="0"/>
                      </p:stCondLst>
                      <p:childTnLst>
                        <p:par>
                          <p:cTn id="11" fill="hold">
                            <p:stCondLst>
                              <p:cond delay="0"/>
                            </p:stCondLst>
                            <p:childTnLst>
                              <p:par>
                                <p:cTn id="12" presetID="2" presetClass="mediacall" presetSubtype="0" fill="hold" nodeType="clickEffect">
                                  <p:stCondLst>
                                    <p:cond delay="0"/>
                                  </p:stCondLst>
                                  <p:childTnLst>
                                    <p:cmd type="call" cmd="togglePause">
                                      <p:cBhvr>
                                        <p:cTn id="13" dur="1" fill="hold"/>
                                        <p:tgtEl>
                                          <p:spTgt spid="16"/>
                                        </p:tgtEl>
                                      </p:cBhvr>
                                    </p:cmd>
                                  </p:childTnLst>
                                </p:cTn>
                              </p:par>
                            </p:childTnLst>
                          </p:cTn>
                        </p:par>
                      </p:childTnLst>
                    </p:cTn>
                  </p:par>
                </p:childTnLst>
              </p:cTn>
              <p:nextCondLst>
                <p:cond evt="onClick" delay="0">
                  <p:tgtEl>
                    <p:spTgt spid="16"/>
                  </p:tgtEl>
                </p:cond>
              </p:nextCondLst>
            </p:seq>
            <p:seq concurrent="1" nextAc="seek">
              <p:cTn id="14" restart="whenNotActive" fill="hold" evtFilter="cancelBubble" nodeType="interactiveSeq">
                <p:stCondLst>
                  <p:cond evt="onClick" delay="0">
                    <p:tgtEl>
                      <p:spTgt spid="17"/>
                    </p:tgtEl>
                  </p:cond>
                </p:stCondLst>
                <p:endSync evt="end" delay="0">
                  <p:rtn val="all"/>
                </p:endSync>
                <p:childTnLst>
                  <p:par>
                    <p:cTn id="15" fill="hold">
                      <p:stCondLst>
                        <p:cond delay="0"/>
                      </p:stCondLst>
                      <p:childTnLst>
                        <p:par>
                          <p:cTn id="16" fill="hold">
                            <p:stCondLst>
                              <p:cond delay="0"/>
                            </p:stCondLst>
                            <p:childTnLst>
                              <p:par>
                                <p:cTn id="17" presetID="2" presetClass="mediacall" presetSubtype="0" fill="hold" nodeType="withEffect">
                                  <p:stCondLst>
                                    <p:cond delay="0"/>
                                  </p:stCondLst>
                                  <p:childTnLst>
                                    <p:cmd type="call" cmd="togglePause">
                                      <p:cBhvr>
                                        <p:cTn id="18" dur="1" fill="hold"/>
                                        <p:tgtEl>
                                          <p:spTgt spid="17"/>
                                        </p:tgtEl>
                                      </p:cBhvr>
                                    </p:cmd>
                                  </p:childTnLst>
                                </p:cTn>
                              </p:par>
                            </p:childTnLst>
                          </p:cTn>
                        </p:par>
                      </p:childTnLst>
                    </p:cTn>
                  </p:par>
                </p:childTnLst>
              </p:cTn>
              <p:nextCondLst>
                <p:cond evt="onClick" delay="0">
                  <p:tgtEl>
                    <p:spTgt spid="17"/>
                  </p:tgtEl>
                </p:cond>
              </p:nextCondLst>
            </p:seq>
            <p:video>
              <p:cMediaNode>
                <p:cTn id="19" fill="hold" display="0">
                  <p:stCondLst>
                    <p:cond delay="indefinite"/>
                  </p:stCondLst>
                  <p:endCondLst>
                    <p:cond evt="onNext" delay="0">
                      <p:tgtEl>
                        <p:sldTgt/>
                      </p:tgtEl>
                    </p:cond>
                    <p:cond evt="onPrev" delay="0">
                      <p:tgtEl>
                        <p:sldTgt/>
                      </p:tgtEl>
                    </p:cond>
                  </p:endCondLst>
                </p:cTn>
                <p:tgtEl>
                  <p:spTgt spid="16"/>
                </p:tgtEl>
              </p:cMediaNode>
            </p:video>
            <p:video>
              <p:cMediaNode>
                <p:cTn id="20" fill="hold" display="0">
                  <p:stCondLst>
                    <p:cond delay="indefinite"/>
                  </p:stCondLst>
                  <p:endCondLst>
                    <p:cond evt="onNext" delay="0">
                      <p:tgtEl>
                        <p:sldTgt/>
                      </p:tgtEl>
                    </p:cond>
                    <p:cond evt="onPrev" delay="0">
                      <p:tgtEl>
                        <p:sldTgt/>
                      </p:tgtEl>
                    </p:cond>
                  </p:endCondLst>
                </p:cTn>
                <p:tgtEl>
                  <p:spTgt spid="17"/>
                </p:tgtEl>
              </p:cMediaNode>
            </p:vide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18" name="Picture 2"/>
          <p:cNvPicPr>
            <a:picLocks noChangeAspect="1" noChangeArrowheads="1"/>
          </p:cNvPicPr>
          <p:nvPr/>
        </p:nvPicPr>
        <p:blipFill>
          <a:blip r:embed="rId3" cstate="print"/>
          <a:srcRect/>
          <a:stretch>
            <a:fillRect/>
          </a:stretch>
        </p:blipFill>
        <p:spPr bwMode="auto">
          <a:xfrm>
            <a:off x="150813" y="703263"/>
            <a:ext cx="6683375" cy="3297237"/>
          </a:xfrm>
          <a:prstGeom prst="rect">
            <a:avLst/>
          </a:prstGeom>
          <a:noFill/>
          <a:ln w="9525">
            <a:noFill/>
            <a:miter lim="800000"/>
            <a:headEnd/>
            <a:tailEnd/>
          </a:ln>
        </p:spPr>
      </p:pic>
      <p:sp>
        <p:nvSpPr>
          <p:cNvPr id="86019" name="Rectangle 3"/>
          <p:cNvSpPr>
            <a:spLocks noGrp="1" noChangeArrowheads="1"/>
          </p:cNvSpPr>
          <p:nvPr>
            <p:ph type="title"/>
          </p:nvPr>
        </p:nvSpPr>
        <p:spPr/>
        <p:txBody>
          <a:bodyPr/>
          <a:lstStyle/>
          <a:p>
            <a:pPr eaLnBrk="1" hangingPunct="1"/>
            <a:r>
              <a:rPr lang="en-US" sz="1800" smtClean="0"/>
              <a:t>Example for hybrid model creation</a:t>
            </a:r>
            <a:endParaRPr lang="ru-RU" sz="1800" smtClean="0"/>
          </a:p>
        </p:txBody>
      </p:sp>
      <p:sp>
        <p:nvSpPr>
          <p:cNvPr id="429060" name="Rectangle 4"/>
          <p:cNvSpPr>
            <a:spLocks noChangeArrowheads="1"/>
          </p:cNvSpPr>
          <p:nvPr/>
        </p:nvSpPr>
        <p:spPr bwMode="auto">
          <a:xfrm>
            <a:off x="6861175" y="874713"/>
            <a:ext cx="2159000" cy="935037"/>
          </a:xfrm>
          <a:prstGeom prst="rect">
            <a:avLst/>
          </a:prstGeom>
          <a:solidFill>
            <a:srgbClr val="FFFFFF"/>
          </a:solidFill>
          <a:ln w="9525">
            <a:solidFill>
              <a:srgbClr val="000000"/>
            </a:solidFill>
            <a:miter lim="800000"/>
            <a:headEnd/>
            <a:tailEnd/>
          </a:ln>
          <a:effectLst>
            <a:outerShdw dist="107763" dir="2700000" algn="ctr" rotWithShape="0">
              <a:srgbClr val="808080">
                <a:alpha val="50000"/>
              </a:srgbClr>
            </a:outerShdw>
          </a:effectLst>
        </p:spPr>
        <p:txBody>
          <a:bodyPr anchor="ctr"/>
          <a:lstStyle/>
          <a:p>
            <a:pPr algn="ctr" eaLnBrk="0" hangingPunct="0">
              <a:defRPr/>
            </a:pPr>
            <a:r>
              <a:rPr lang="en-US" sz="1600">
                <a:latin typeface="Arial" pitchFamily="34" charset="0"/>
              </a:rPr>
              <a:t>Rigid body subsystem</a:t>
            </a:r>
            <a:r>
              <a:rPr lang="ru-RU" sz="1600">
                <a:solidFill>
                  <a:schemeClr val="accent2"/>
                </a:solidFill>
                <a:latin typeface="Arial" pitchFamily="34" charset="0"/>
              </a:rPr>
              <a:t> «</a:t>
            </a:r>
            <a:r>
              <a:rPr lang="en-US" sz="1600">
                <a:solidFill>
                  <a:schemeClr val="accent2"/>
                </a:solidFill>
                <a:latin typeface="Arial" pitchFamily="34" charset="0"/>
              </a:rPr>
              <a:t>Container</a:t>
            </a:r>
            <a:r>
              <a:rPr lang="ru-RU" sz="1600">
                <a:solidFill>
                  <a:schemeClr val="accent2"/>
                </a:solidFill>
                <a:latin typeface="Arial" pitchFamily="34" charset="0"/>
              </a:rPr>
              <a:t>»</a:t>
            </a:r>
          </a:p>
        </p:txBody>
      </p:sp>
      <p:sp>
        <p:nvSpPr>
          <p:cNvPr id="429061" name="Rectangle 5"/>
          <p:cNvSpPr>
            <a:spLocks noChangeArrowheads="1"/>
          </p:cNvSpPr>
          <p:nvPr/>
        </p:nvSpPr>
        <p:spPr bwMode="auto">
          <a:xfrm>
            <a:off x="6858000" y="1951038"/>
            <a:ext cx="2159000" cy="1236662"/>
          </a:xfrm>
          <a:prstGeom prst="rect">
            <a:avLst/>
          </a:prstGeom>
          <a:solidFill>
            <a:srgbClr val="FFFFFF"/>
          </a:solidFill>
          <a:ln w="9525">
            <a:solidFill>
              <a:srgbClr val="000000"/>
            </a:solidFill>
            <a:miter lim="800000"/>
            <a:headEnd/>
            <a:tailEnd/>
          </a:ln>
          <a:effectLst>
            <a:outerShdw dist="107763" dir="2700000" algn="ctr" rotWithShape="0">
              <a:srgbClr val="808080">
                <a:alpha val="50000"/>
              </a:srgbClr>
            </a:outerShdw>
          </a:effectLst>
        </p:spPr>
        <p:txBody>
          <a:bodyPr lIns="18000" rIns="18000" anchor="ctr"/>
          <a:lstStyle/>
          <a:p>
            <a:pPr algn="ctr" eaLnBrk="0" hangingPunct="0">
              <a:defRPr/>
            </a:pPr>
            <a:r>
              <a:rPr lang="en-US" sz="1600">
                <a:latin typeface="Arial" pitchFamily="34" charset="0"/>
              </a:rPr>
              <a:t>Flexible</a:t>
            </a:r>
            <a:r>
              <a:rPr lang="ru-RU" sz="1600">
                <a:latin typeface="Arial" pitchFamily="34" charset="0"/>
              </a:rPr>
              <a:t> </a:t>
            </a:r>
            <a:r>
              <a:rPr lang="en-US" sz="1600">
                <a:latin typeface="Arial" pitchFamily="34" charset="0"/>
              </a:rPr>
              <a:t>subsystem</a:t>
            </a:r>
            <a:endParaRPr lang="ru-RU" sz="1600">
              <a:latin typeface="Arial" pitchFamily="34" charset="0"/>
            </a:endParaRPr>
          </a:p>
          <a:p>
            <a:pPr algn="ctr" eaLnBrk="0" hangingPunct="0">
              <a:defRPr/>
            </a:pPr>
            <a:r>
              <a:rPr lang="ru-RU" sz="1600">
                <a:solidFill>
                  <a:schemeClr val="accent2"/>
                </a:solidFill>
                <a:latin typeface="Arial" pitchFamily="34" charset="0"/>
              </a:rPr>
              <a:t>«</a:t>
            </a:r>
            <a:r>
              <a:rPr lang="en-US" sz="1600">
                <a:solidFill>
                  <a:schemeClr val="accent2"/>
                </a:solidFill>
                <a:latin typeface="Arial" pitchFamily="34" charset="0"/>
              </a:rPr>
              <a:t>Platform frame</a:t>
            </a:r>
            <a:r>
              <a:rPr lang="ru-RU" sz="1600">
                <a:solidFill>
                  <a:schemeClr val="accent2"/>
                </a:solidFill>
                <a:latin typeface="Arial" pitchFamily="34" charset="0"/>
              </a:rPr>
              <a:t>»</a:t>
            </a:r>
            <a:r>
              <a:rPr lang="ru-RU" sz="1600">
                <a:latin typeface="Arial" pitchFamily="34" charset="0"/>
              </a:rPr>
              <a:t>:</a:t>
            </a:r>
          </a:p>
          <a:p>
            <a:pPr algn="ctr" eaLnBrk="0" hangingPunct="0">
              <a:defRPr/>
            </a:pPr>
            <a:r>
              <a:rPr lang="ru-RU" sz="1600">
                <a:latin typeface="Arial" pitchFamily="34" charset="0"/>
              </a:rPr>
              <a:t>15748 </a:t>
            </a:r>
            <a:r>
              <a:rPr lang="en-US" sz="1600">
                <a:latin typeface="Arial" pitchFamily="34" charset="0"/>
              </a:rPr>
              <a:t>nodes</a:t>
            </a:r>
            <a:endParaRPr lang="ru-RU" sz="1600">
              <a:latin typeface="Arial" pitchFamily="34" charset="0"/>
            </a:endParaRPr>
          </a:p>
          <a:p>
            <a:pPr eaLnBrk="0" hangingPunct="0">
              <a:defRPr/>
            </a:pPr>
            <a:r>
              <a:rPr lang="ru-RU" sz="1600">
                <a:latin typeface="Arial" pitchFamily="34" charset="0"/>
              </a:rPr>
              <a:t>15324 </a:t>
            </a:r>
            <a:r>
              <a:rPr lang="en-US" sz="1600">
                <a:latin typeface="Arial" pitchFamily="34" charset="0"/>
              </a:rPr>
              <a:t>finite elements</a:t>
            </a:r>
            <a:endParaRPr lang="ru-RU" sz="1600">
              <a:latin typeface="Arial" pitchFamily="34" charset="0"/>
            </a:endParaRPr>
          </a:p>
        </p:txBody>
      </p:sp>
      <p:sp>
        <p:nvSpPr>
          <p:cNvPr id="429062" name="Rectangle 6"/>
          <p:cNvSpPr>
            <a:spLocks noChangeArrowheads="1"/>
          </p:cNvSpPr>
          <p:nvPr/>
        </p:nvSpPr>
        <p:spPr bwMode="auto">
          <a:xfrm>
            <a:off x="6881813" y="4595813"/>
            <a:ext cx="2159000" cy="942975"/>
          </a:xfrm>
          <a:prstGeom prst="rect">
            <a:avLst/>
          </a:prstGeom>
          <a:solidFill>
            <a:srgbClr val="FFFFFF"/>
          </a:solidFill>
          <a:ln w="9525">
            <a:solidFill>
              <a:srgbClr val="000000"/>
            </a:solidFill>
            <a:miter lim="800000"/>
            <a:headEnd/>
            <a:tailEnd/>
          </a:ln>
          <a:effectLst>
            <a:outerShdw dist="107763" dir="2700000" algn="ctr" rotWithShape="0">
              <a:srgbClr val="808080">
                <a:alpha val="50000"/>
              </a:srgbClr>
            </a:outerShdw>
          </a:effectLst>
        </p:spPr>
        <p:txBody>
          <a:bodyPr anchor="ctr"/>
          <a:lstStyle/>
          <a:p>
            <a:pPr algn="ctr" eaLnBrk="0" hangingPunct="0">
              <a:defRPr/>
            </a:pPr>
            <a:r>
              <a:rPr lang="en-US" sz="1600">
                <a:latin typeface="Arial" pitchFamily="34" charset="0"/>
              </a:rPr>
              <a:t>Hybrid model of platform car with containers</a:t>
            </a:r>
            <a:endParaRPr lang="ru-RU" sz="1600">
              <a:solidFill>
                <a:schemeClr val="accent2"/>
              </a:solidFill>
              <a:latin typeface="Arial" pitchFamily="34" charset="0"/>
            </a:endParaRPr>
          </a:p>
        </p:txBody>
      </p:sp>
      <p:sp>
        <p:nvSpPr>
          <p:cNvPr id="429063" name="Rectangle 7"/>
          <p:cNvSpPr>
            <a:spLocks noChangeArrowheads="1"/>
          </p:cNvSpPr>
          <p:nvPr/>
        </p:nvSpPr>
        <p:spPr bwMode="auto">
          <a:xfrm>
            <a:off x="6858000" y="3327400"/>
            <a:ext cx="2159000" cy="935038"/>
          </a:xfrm>
          <a:prstGeom prst="rect">
            <a:avLst/>
          </a:prstGeom>
          <a:solidFill>
            <a:srgbClr val="FFFFFF"/>
          </a:solidFill>
          <a:ln w="9525">
            <a:solidFill>
              <a:srgbClr val="000000"/>
            </a:solidFill>
            <a:miter lim="800000"/>
            <a:headEnd/>
            <a:tailEnd/>
          </a:ln>
          <a:effectLst>
            <a:outerShdw dist="107763" dir="2700000" algn="ctr" rotWithShape="0">
              <a:srgbClr val="808080">
                <a:alpha val="50000"/>
              </a:srgbClr>
            </a:outerShdw>
          </a:effectLst>
        </p:spPr>
        <p:txBody>
          <a:bodyPr anchor="ctr"/>
          <a:lstStyle/>
          <a:p>
            <a:pPr algn="ctr" eaLnBrk="0" hangingPunct="0">
              <a:defRPr/>
            </a:pPr>
            <a:r>
              <a:rPr lang="en-US" sz="1600">
                <a:latin typeface="Arial" pitchFamily="34" charset="0"/>
              </a:rPr>
              <a:t>Rigid body subsystems</a:t>
            </a:r>
            <a:r>
              <a:rPr lang="ru-RU" sz="1600">
                <a:solidFill>
                  <a:schemeClr val="accent2"/>
                </a:solidFill>
                <a:latin typeface="Arial" pitchFamily="34" charset="0"/>
              </a:rPr>
              <a:t> «</a:t>
            </a:r>
            <a:r>
              <a:rPr lang="en-US" sz="1600">
                <a:solidFill>
                  <a:schemeClr val="accent2"/>
                </a:solidFill>
                <a:latin typeface="Arial" pitchFamily="34" charset="0"/>
              </a:rPr>
              <a:t>Bogies</a:t>
            </a:r>
            <a:r>
              <a:rPr lang="ru-RU" sz="1600">
                <a:solidFill>
                  <a:schemeClr val="accent2"/>
                </a:solidFill>
                <a:latin typeface="Arial" pitchFamily="34" charset="0"/>
              </a:rPr>
              <a:t>»</a:t>
            </a:r>
          </a:p>
        </p:txBody>
      </p:sp>
      <p:sp>
        <p:nvSpPr>
          <p:cNvPr id="429064" name="AutoShape 8"/>
          <p:cNvSpPr>
            <a:spLocks noChangeArrowheads="1"/>
          </p:cNvSpPr>
          <p:nvPr/>
        </p:nvSpPr>
        <p:spPr bwMode="auto">
          <a:xfrm>
            <a:off x="684213" y="1916113"/>
            <a:ext cx="287337" cy="288925"/>
          </a:xfrm>
          <a:prstGeom prst="downArrow">
            <a:avLst>
              <a:gd name="adj1" fmla="val 50000"/>
              <a:gd name="adj2" fmla="val 25138"/>
            </a:avLst>
          </a:prstGeom>
          <a:solidFill>
            <a:srgbClr val="FFFFFF"/>
          </a:solidFill>
          <a:ln w="9525">
            <a:solidFill>
              <a:srgbClr val="000000"/>
            </a:solidFill>
            <a:miter lim="800000"/>
            <a:headEnd/>
            <a:tailEnd/>
          </a:ln>
          <a:effectLst>
            <a:outerShdw dist="35921" dir="2700000" algn="ctr" rotWithShape="0">
              <a:srgbClr val="808080"/>
            </a:outerShdw>
          </a:effectLst>
        </p:spPr>
        <p:txBody>
          <a:bodyPr vert="eaVert" wrap="none" anchor="ctr"/>
          <a:lstStyle/>
          <a:p>
            <a:pPr eaLnBrk="0" hangingPunct="0">
              <a:defRPr/>
            </a:pPr>
            <a:endParaRPr lang="ru-RU">
              <a:latin typeface="Arial" pitchFamily="34" charset="0"/>
            </a:endParaRPr>
          </a:p>
        </p:txBody>
      </p:sp>
      <p:sp>
        <p:nvSpPr>
          <p:cNvPr id="429065" name="AutoShape 9"/>
          <p:cNvSpPr>
            <a:spLocks noChangeArrowheads="1"/>
          </p:cNvSpPr>
          <p:nvPr/>
        </p:nvSpPr>
        <p:spPr bwMode="auto">
          <a:xfrm>
            <a:off x="2700338" y="1989138"/>
            <a:ext cx="287337" cy="288925"/>
          </a:xfrm>
          <a:prstGeom prst="downArrow">
            <a:avLst>
              <a:gd name="adj1" fmla="val 50000"/>
              <a:gd name="adj2" fmla="val 25138"/>
            </a:avLst>
          </a:prstGeom>
          <a:solidFill>
            <a:srgbClr val="FFFFFF"/>
          </a:solidFill>
          <a:ln w="9525">
            <a:solidFill>
              <a:srgbClr val="000000"/>
            </a:solidFill>
            <a:miter lim="800000"/>
            <a:headEnd/>
            <a:tailEnd/>
          </a:ln>
          <a:effectLst>
            <a:outerShdw dist="35921" dir="2700000" algn="ctr" rotWithShape="0">
              <a:srgbClr val="808080"/>
            </a:outerShdw>
          </a:effectLst>
        </p:spPr>
        <p:txBody>
          <a:bodyPr vert="eaVert" wrap="none" anchor="ctr"/>
          <a:lstStyle/>
          <a:p>
            <a:pPr eaLnBrk="0" hangingPunct="0">
              <a:defRPr/>
            </a:pPr>
            <a:endParaRPr lang="ru-RU">
              <a:latin typeface="Arial" pitchFamily="34" charset="0"/>
            </a:endParaRPr>
          </a:p>
        </p:txBody>
      </p:sp>
      <p:sp>
        <p:nvSpPr>
          <p:cNvPr id="429066" name="AutoShape 10"/>
          <p:cNvSpPr>
            <a:spLocks noChangeArrowheads="1"/>
          </p:cNvSpPr>
          <p:nvPr/>
        </p:nvSpPr>
        <p:spPr bwMode="auto">
          <a:xfrm>
            <a:off x="5219700" y="2060575"/>
            <a:ext cx="287338" cy="288925"/>
          </a:xfrm>
          <a:prstGeom prst="downArrow">
            <a:avLst>
              <a:gd name="adj1" fmla="val 50000"/>
              <a:gd name="adj2" fmla="val 25138"/>
            </a:avLst>
          </a:prstGeom>
          <a:solidFill>
            <a:srgbClr val="FFFFFF"/>
          </a:solidFill>
          <a:ln w="9525">
            <a:solidFill>
              <a:srgbClr val="000000"/>
            </a:solidFill>
            <a:miter lim="800000"/>
            <a:headEnd/>
            <a:tailEnd/>
          </a:ln>
          <a:effectLst>
            <a:outerShdw dist="35921" dir="2700000" algn="ctr" rotWithShape="0">
              <a:srgbClr val="808080"/>
            </a:outerShdw>
          </a:effectLst>
        </p:spPr>
        <p:txBody>
          <a:bodyPr vert="eaVert" wrap="none" anchor="ctr"/>
          <a:lstStyle/>
          <a:p>
            <a:pPr eaLnBrk="0" hangingPunct="0">
              <a:defRPr/>
            </a:pPr>
            <a:endParaRPr lang="ru-RU">
              <a:latin typeface="Arial" pitchFamily="34" charset="0"/>
            </a:endParaRPr>
          </a:p>
        </p:txBody>
      </p:sp>
      <p:sp>
        <p:nvSpPr>
          <p:cNvPr id="429067" name="AutoShape 11"/>
          <p:cNvSpPr>
            <a:spLocks noChangeArrowheads="1"/>
          </p:cNvSpPr>
          <p:nvPr/>
        </p:nvSpPr>
        <p:spPr bwMode="auto">
          <a:xfrm>
            <a:off x="684213" y="2565400"/>
            <a:ext cx="287337" cy="288925"/>
          </a:xfrm>
          <a:prstGeom prst="downArrow">
            <a:avLst>
              <a:gd name="adj1" fmla="val 50000"/>
              <a:gd name="adj2" fmla="val 25138"/>
            </a:avLst>
          </a:prstGeom>
          <a:solidFill>
            <a:srgbClr val="FFFFFF"/>
          </a:solidFill>
          <a:ln w="9525">
            <a:solidFill>
              <a:srgbClr val="000000"/>
            </a:solidFill>
            <a:miter lim="800000"/>
            <a:headEnd/>
            <a:tailEnd/>
          </a:ln>
          <a:effectLst>
            <a:outerShdw dist="35921" dir="2700000" algn="ctr" rotWithShape="0">
              <a:srgbClr val="808080"/>
            </a:outerShdw>
          </a:effectLst>
        </p:spPr>
        <p:txBody>
          <a:bodyPr vert="eaVert" wrap="none" anchor="ctr"/>
          <a:lstStyle/>
          <a:p>
            <a:pPr eaLnBrk="0" hangingPunct="0">
              <a:defRPr/>
            </a:pPr>
            <a:endParaRPr lang="ru-RU">
              <a:latin typeface="Arial" pitchFamily="34" charset="0"/>
            </a:endParaRPr>
          </a:p>
        </p:txBody>
      </p:sp>
      <p:sp>
        <p:nvSpPr>
          <p:cNvPr id="429068" name="AutoShape 12"/>
          <p:cNvSpPr>
            <a:spLocks noChangeArrowheads="1"/>
          </p:cNvSpPr>
          <p:nvPr/>
        </p:nvSpPr>
        <p:spPr bwMode="auto">
          <a:xfrm>
            <a:off x="5580063" y="3048000"/>
            <a:ext cx="287337" cy="288925"/>
          </a:xfrm>
          <a:prstGeom prst="downArrow">
            <a:avLst>
              <a:gd name="adj1" fmla="val 50000"/>
              <a:gd name="adj2" fmla="val 25138"/>
            </a:avLst>
          </a:prstGeom>
          <a:solidFill>
            <a:srgbClr val="FFFFFF"/>
          </a:solidFill>
          <a:ln w="9525">
            <a:solidFill>
              <a:srgbClr val="000000"/>
            </a:solidFill>
            <a:miter lim="800000"/>
            <a:headEnd/>
            <a:tailEnd/>
          </a:ln>
          <a:effectLst>
            <a:outerShdw dist="35921" dir="2700000" algn="ctr" rotWithShape="0">
              <a:srgbClr val="808080"/>
            </a:outerShdw>
          </a:effectLst>
        </p:spPr>
        <p:txBody>
          <a:bodyPr vert="eaVert" wrap="none" anchor="ctr"/>
          <a:lstStyle/>
          <a:p>
            <a:pPr eaLnBrk="0" hangingPunct="0">
              <a:defRPr/>
            </a:pPr>
            <a:endParaRPr lang="ru-RU">
              <a:latin typeface="Arial" pitchFamily="34" charset="0"/>
            </a:endParaRPr>
          </a:p>
        </p:txBody>
      </p:sp>
      <p:sp>
        <p:nvSpPr>
          <p:cNvPr id="429069" name="AutoShape 13"/>
          <p:cNvSpPr>
            <a:spLocks noChangeArrowheads="1"/>
          </p:cNvSpPr>
          <p:nvPr/>
        </p:nvSpPr>
        <p:spPr bwMode="auto">
          <a:xfrm>
            <a:off x="2555875" y="3357563"/>
            <a:ext cx="576263" cy="719137"/>
          </a:xfrm>
          <a:prstGeom prst="downArrow">
            <a:avLst>
              <a:gd name="adj1" fmla="val 50000"/>
              <a:gd name="adj2" fmla="val 31198"/>
            </a:avLst>
          </a:prstGeom>
          <a:solidFill>
            <a:srgbClr val="FFFFFF"/>
          </a:solidFill>
          <a:ln w="9525">
            <a:solidFill>
              <a:srgbClr val="000000"/>
            </a:solidFill>
            <a:miter lim="800000"/>
            <a:headEnd/>
            <a:tailEnd/>
          </a:ln>
          <a:effectLst>
            <a:outerShdw dist="35921" dir="2700000" algn="ctr" rotWithShape="0">
              <a:srgbClr val="808080"/>
            </a:outerShdw>
          </a:effectLst>
        </p:spPr>
        <p:txBody>
          <a:bodyPr vert="eaVert" wrap="none" anchor="ctr"/>
          <a:lstStyle/>
          <a:p>
            <a:pPr eaLnBrk="0" hangingPunct="0">
              <a:defRPr/>
            </a:pPr>
            <a:endParaRPr lang="ru-RU">
              <a:latin typeface="Arial" pitchFamily="34" charset="0"/>
            </a:endParaRPr>
          </a:p>
        </p:txBody>
      </p:sp>
      <p:pic>
        <p:nvPicPr>
          <p:cNvPr id="86030" name="Picture 14"/>
          <p:cNvPicPr>
            <a:picLocks noChangeAspect="1" noChangeArrowheads="1"/>
          </p:cNvPicPr>
          <p:nvPr/>
        </p:nvPicPr>
        <p:blipFill>
          <a:blip r:embed="rId4" cstate="print"/>
          <a:srcRect/>
          <a:stretch>
            <a:fillRect/>
          </a:stretch>
        </p:blipFill>
        <p:spPr bwMode="auto">
          <a:xfrm>
            <a:off x="28575" y="4210050"/>
            <a:ext cx="6596063" cy="17637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p:txBody>
          <a:bodyPr/>
          <a:lstStyle/>
          <a:p>
            <a:pPr eaLnBrk="1" hangingPunct="1"/>
            <a:r>
              <a:rPr lang="en-US" sz="1800" smtClean="0"/>
              <a:t>Eigenmode computation</a:t>
            </a:r>
            <a:endParaRPr lang="ru-RU" sz="1800" smtClean="0"/>
          </a:p>
        </p:txBody>
      </p:sp>
      <p:sp>
        <p:nvSpPr>
          <p:cNvPr id="430083" name="Rectangle 3"/>
          <p:cNvSpPr>
            <a:spLocks noChangeArrowheads="1"/>
          </p:cNvSpPr>
          <p:nvPr/>
        </p:nvSpPr>
        <p:spPr bwMode="auto">
          <a:xfrm>
            <a:off x="827088" y="725488"/>
            <a:ext cx="7558087" cy="2590800"/>
          </a:xfrm>
          <a:prstGeom prst="rect">
            <a:avLst/>
          </a:prstGeom>
          <a:solidFill>
            <a:srgbClr val="FFFFFF"/>
          </a:solidFill>
          <a:ln w="9525">
            <a:solidFill>
              <a:srgbClr val="000000"/>
            </a:solidFill>
            <a:miter lim="800000"/>
            <a:headEnd/>
            <a:tailEnd/>
          </a:ln>
          <a:effectLst>
            <a:outerShdw dist="107763" dir="2700000" algn="ctr" rotWithShape="0">
              <a:srgbClr val="808080">
                <a:alpha val="50000"/>
              </a:srgbClr>
            </a:outerShdw>
          </a:effectLst>
        </p:spPr>
        <p:txBody>
          <a:bodyPr anchor="ctr"/>
          <a:lstStyle/>
          <a:p>
            <a:pPr eaLnBrk="0" hangingPunct="0">
              <a:defRPr/>
            </a:pPr>
            <a:endParaRPr lang="ru-RU">
              <a:latin typeface="Arial" pitchFamily="34" charset="0"/>
            </a:endParaRPr>
          </a:p>
          <a:p>
            <a:pPr eaLnBrk="0" hangingPunct="0">
              <a:defRPr/>
            </a:pPr>
            <a:endParaRPr lang="ru-RU">
              <a:latin typeface="Arial" pitchFamily="34" charset="0"/>
            </a:endParaRPr>
          </a:p>
          <a:p>
            <a:pPr eaLnBrk="0" hangingPunct="0">
              <a:defRPr/>
            </a:pPr>
            <a:endParaRPr lang="ru-RU">
              <a:latin typeface="Arial" pitchFamily="34" charset="0"/>
            </a:endParaRPr>
          </a:p>
          <a:p>
            <a:pPr eaLnBrk="0" hangingPunct="0">
              <a:defRPr/>
            </a:pPr>
            <a:endParaRPr lang="ru-RU">
              <a:latin typeface="Arial" pitchFamily="34" charset="0"/>
            </a:endParaRPr>
          </a:p>
          <a:p>
            <a:pPr eaLnBrk="0" hangingPunct="0">
              <a:defRPr/>
            </a:pPr>
            <a:endParaRPr lang="ru-RU">
              <a:latin typeface="Arial" pitchFamily="34" charset="0"/>
            </a:endParaRPr>
          </a:p>
          <a:p>
            <a:pPr eaLnBrk="0" hangingPunct="0">
              <a:defRPr/>
            </a:pPr>
            <a:endParaRPr lang="ru-RU">
              <a:latin typeface="Arial" pitchFamily="34" charset="0"/>
            </a:endParaRPr>
          </a:p>
          <a:p>
            <a:pPr eaLnBrk="0" hangingPunct="0">
              <a:defRPr/>
            </a:pPr>
            <a:endParaRPr lang="ru-RU">
              <a:latin typeface="Arial" pitchFamily="34" charset="0"/>
            </a:endParaRPr>
          </a:p>
          <a:p>
            <a:pPr algn="ctr" eaLnBrk="0" hangingPunct="0">
              <a:defRPr/>
            </a:pPr>
            <a:endParaRPr lang="ru-RU">
              <a:latin typeface="Arial" pitchFamily="34" charset="0"/>
            </a:endParaRPr>
          </a:p>
          <a:p>
            <a:pPr algn="ctr" eaLnBrk="0" hangingPunct="0">
              <a:defRPr/>
            </a:pPr>
            <a:r>
              <a:rPr lang="en-US">
                <a:latin typeface="Arial" pitchFamily="34" charset="0"/>
              </a:rPr>
              <a:t>Platform car eigenmode </a:t>
            </a:r>
            <a:r>
              <a:rPr lang="ru-RU">
                <a:latin typeface="Arial" pitchFamily="34" charset="0"/>
              </a:rPr>
              <a:t> </a:t>
            </a:r>
            <a:r>
              <a:rPr lang="en-US">
                <a:latin typeface="Arial" pitchFamily="34" charset="0"/>
              </a:rPr>
              <a:t>(frequency </a:t>
            </a:r>
            <a:r>
              <a:rPr lang="ru-RU">
                <a:latin typeface="Arial" pitchFamily="34" charset="0"/>
              </a:rPr>
              <a:t>3</a:t>
            </a:r>
            <a:r>
              <a:rPr lang="en-US">
                <a:latin typeface="Arial" pitchFamily="34" charset="0"/>
              </a:rPr>
              <a:t>.</a:t>
            </a:r>
            <a:r>
              <a:rPr lang="ru-RU">
                <a:latin typeface="Arial" pitchFamily="34" charset="0"/>
              </a:rPr>
              <a:t>57 </a:t>
            </a:r>
            <a:r>
              <a:rPr lang="en-US">
                <a:latin typeface="Arial" pitchFamily="34" charset="0"/>
              </a:rPr>
              <a:t>Hz)</a:t>
            </a:r>
            <a:endParaRPr lang="ru-RU">
              <a:latin typeface="Arial" pitchFamily="34" charset="0"/>
            </a:endParaRPr>
          </a:p>
        </p:txBody>
      </p:sp>
      <p:sp>
        <p:nvSpPr>
          <p:cNvPr id="430084" name="Rectangle 4"/>
          <p:cNvSpPr>
            <a:spLocks noChangeArrowheads="1"/>
          </p:cNvSpPr>
          <p:nvPr/>
        </p:nvSpPr>
        <p:spPr bwMode="auto">
          <a:xfrm>
            <a:off x="827088" y="3429000"/>
            <a:ext cx="7558087" cy="2590800"/>
          </a:xfrm>
          <a:prstGeom prst="rect">
            <a:avLst/>
          </a:prstGeom>
          <a:solidFill>
            <a:srgbClr val="FFFFFF"/>
          </a:solidFill>
          <a:ln w="9525">
            <a:solidFill>
              <a:srgbClr val="000000"/>
            </a:solidFill>
            <a:miter lim="800000"/>
            <a:headEnd/>
            <a:tailEnd/>
          </a:ln>
          <a:effectLst>
            <a:outerShdw dist="107763" dir="2700000" algn="ctr" rotWithShape="0">
              <a:srgbClr val="808080">
                <a:alpha val="50000"/>
              </a:srgbClr>
            </a:outerShdw>
          </a:effectLst>
        </p:spPr>
        <p:txBody>
          <a:bodyPr anchor="ctr"/>
          <a:lstStyle/>
          <a:p>
            <a:pPr eaLnBrk="0" hangingPunct="0">
              <a:defRPr/>
            </a:pPr>
            <a:endParaRPr lang="ru-RU">
              <a:latin typeface="Arial" pitchFamily="34" charset="0"/>
            </a:endParaRPr>
          </a:p>
          <a:p>
            <a:pPr eaLnBrk="0" hangingPunct="0">
              <a:defRPr/>
            </a:pPr>
            <a:endParaRPr lang="ru-RU">
              <a:latin typeface="Arial" pitchFamily="34" charset="0"/>
            </a:endParaRPr>
          </a:p>
          <a:p>
            <a:pPr eaLnBrk="0" hangingPunct="0">
              <a:defRPr/>
            </a:pPr>
            <a:endParaRPr lang="ru-RU">
              <a:latin typeface="Arial" pitchFamily="34" charset="0"/>
            </a:endParaRPr>
          </a:p>
          <a:p>
            <a:pPr eaLnBrk="0" hangingPunct="0">
              <a:defRPr/>
            </a:pPr>
            <a:endParaRPr lang="ru-RU">
              <a:latin typeface="Arial" pitchFamily="34" charset="0"/>
            </a:endParaRPr>
          </a:p>
          <a:p>
            <a:pPr eaLnBrk="0" hangingPunct="0">
              <a:defRPr/>
            </a:pPr>
            <a:endParaRPr lang="ru-RU">
              <a:latin typeface="Arial" pitchFamily="34" charset="0"/>
            </a:endParaRPr>
          </a:p>
          <a:p>
            <a:pPr eaLnBrk="0" hangingPunct="0">
              <a:defRPr/>
            </a:pPr>
            <a:endParaRPr lang="ru-RU">
              <a:latin typeface="Arial" pitchFamily="34" charset="0"/>
            </a:endParaRPr>
          </a:p>
          <a:p>
            <a:pPr eaLnBrk="0" hangingPunct="0">
              <a:defRPr/>
            </a:pPr>
            <a:endParaRPr lang="ru-RU">
              <a:latin typeface="Arial" pitchFamily="34" charset="0"/>
            </a:endParaRPr>
          </a:p>
          <a:p>
            <a:pPr eaLnBrk="0" hangingPunct="0">
              <a:defRPr/>
            </a:pPr>
            <a:endParaRPr lang="ru-RU">
              <a:latin typeface="Arial" pitchFamily="34" charset="0"/>
            </a:endParaRPr>
          </a:p>
          <a:p>
            <a:pPr algn="ctr" eaLnBrk="0" hangingPunct="0">
              <a:defRPr/>
            </a:pPr>
            <a:r>
              <a:rPr lang="en-US">
                <a:latin typeface="Arial" pitchFamily="34" charset="0"/>
              </a:rPr>
              <a:t>Platform car eigenmode </a:t>
            </a:r>
            <a:r>
              <a:rPr lang="ru-RU">
                <a:latin typeface="Arial" pitchFamily="34" charset="0"/>
              </a:rPr>
              <a:t> </a:t>
            </a:r>
            <a:r>
              <a:rPr lang="en-US">
                <a:latin typeface="Arial" pitchFamily="34" charset="0"/>
              </a:rPr>
              <a:t>(frequency </a:t>
            </a:r>
            <a:r>
              <a:rPr lang="ru-RU">
                <a:latin typeface="Arial" pitchFamily="34" charset="0"/>
              </a:rPr>
              <a:t>4</a:t>
            </a:r>
            <a:r>
              <a:rPr lang="en-US">
                <a:latin typeface="Arial" pitchFamily="34" charset="0"/>
              </a:rPr>
              <a:t>.</a:t>
            </a:r>
            <a:r>
              <a:rPr lang="ru-RU">
                <a:latin typeface="Arial" pitchFamily="34" charset="0"/>
              </a:rPr>
              <a:t>55 </a:t>
            </a:r>
            <a:r>
              <a:rPr lang="en-US">
                <a:latin typeface="Arial" pitchFamily="34" charset="0"/>
              </a:rPr>
              <a:t>Hz)</a:t>
            </a:r>
            <a:endParaRPr lang="ru-RU">
              <a:latin typeface="Arial" pitchFamily="34" charset="0"/>
            </a:endParaRPr>
          </a:p>
        </p:txBody>
      </p:sp>
      <p:pic>
        <p:nvPicPr>
          <p:cNvPr id="430085" name="rhmM7_3_57.avi">
            <a:hlinkClick r:id="" action="ppaction://media"/>
          </p:cNvPr>
          <p:cNvPicPr>
            <a:picLocks noRot="1" noChangeAspect="1" noChangeArrowheads="1"/>
          </p:cNvPicPr>
          <p:nvPr>
            <a:videoFile r:link="rId1"/>
          </p:nvPr>
        </p:nvPicPr>
        <p:blipFill>
          <a:blip r:embed="rId5" cstate="print"/>
          <a:srcRect/>
          <a:stretch>
            <a:fillRect/>
          </a:stretch>
        </p:blipFill>
        <p:spPr bwMode="auto">
          <a:xfrm>
            <a:off x="1714500" y="923925"/>
            <a:ext cx="5973763" cy="1914525"/>
          </a:xfrm>
          <a:prstGeom prst="rect">
            <a:avLst/>
          </a:prstGeom>
          <a:noFill/>
          <a:ln w="9525">
            <a:noFill/>
            <a:miter lim="800000"/>
            <a:headEnd/>
            <a:tailEnd/>
          </a:ln>
        </p:spPr>
      </p:pic>
      <p:pic>
        <p:nvPicPr>
          <p:cNvPr id="430086" name="rhmM8_4_55.avi">
            <a:hlinkClick r:id="" action="ppaction://media"/>
          </p:cNvPr>
          <p:cNvPicPr>
            <a:picLocks noRot="1" noChangeAspect="1" noChangeArrowheads="1"/>
          </p:cNvPicPr>
          <p:nvPr>
            <a:videoFile r:link="rId2"/>
          </p:nvPr>
        </p:nvPicPr>
        <p:blipFill>
          <a:blip r:embed="rId5" cstate="print"/>
          <a:srcRect/>
          <a:stretch>
            <a:fillRect/>
          </a:stretch>
        </p:blipFill>
        <p:spPr bwMode="auto">
          <a:xfrm>
            <a:off x="1666875" y="3676650"/>
            <a:ext cx="5973763" cy="19145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30085"/>
                                        </p:tgtEl>
                                      </p:cBhvr>
                                    </p:cmd>
                                  </p:childTnLst>
                                </p:cTn>
                              </p:par>
                              <p:par>
                                <p:cTn id="7" presetID="1" presetClass="mediacall" presetSubtype="0" fill="hold" nodeType="withEffect">
                                  <p:stCondLst>
                                    <p:cond delay="0"/>
                                  </p:stCondLst>
                                  <p:childTnLst>
                                    <p:cmd type="call" cmd="playFrom(0.0)">
                                      <p:cBhvr>
                                        <p:cTn id="8" dur="1" fill="hold"/>
                                        <p:tgtEl>
                                          <p:spTgt spid="43008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9" repeatCount="indefinite" fill="hold" display="0">
                  <p:stCondLst>
                    <p:cond delay="indefinite"/>
                  </p:stCondLst>
                  <p:endCondLst>
                    <p:cond evt="onPrev" delay="0">
                      <p:tgtEl>
                        <p:sldTgt/>
                      </p:tgtEl>
                    </p:cond>
                  </p:endCondLst>
                </p:cTn>
                <p:tgtEl>
                  <p:spTgt spid="430085"/>
                </p:tgtEl>
              </p:cMediaNode>
            </p:video>
            <p:seq concurrent="1" nextAc="seek">
              <p:cTn id="10" restart="whenNotActive" fill="hold" evtFilter="cancelBubble" nodeType="interactiveSeq">
                <p:stCondLst>
                  <p:cond evt="onClick" delay="0">
                    <p:tgtEl>
                      <p:spTgt spid="430085"/>
                    </p:tgtEl>
                  </p:cond>
                </p:stCondLst>
                <p:endSync evt="end" delay="0">
                  <p:rtn val="all"/>
                </p:endSync>
                <p:childTnLst>
                  <p:par>
                    <p:cTn id="11" fill="hold">
                      <p:stCondLst>
                        <p:cond delay="0"/>
                      </p:stCondLst>
                      <p:childTnLst>
                        <p:par>
                          <p:cTn id="12" fill="hold">
                            <p:stCondLst>
                              <p:cond delay="0"/>
                            </p:stCondLst>
                            <p:childTnLst>
                              <p:par>
                                <p:cTn id="13" presetID="2" presetClass="mediacall" presetSubtype="0" fill="hold" nodeType="clickEffect">
                                  <p:stCondLst>
                                    <p:cond delay="0"/>
                                  </p:stCondLst>
                                  <p:childTnLst>
                                    <p:cmd type="call" cmd="togglePause">
                                      <p:cBhvr>
                                        <p:cTn id="14" dur="1" fill="hold"/>
                                        <p:tgtEl>
                                          <p:spTgt spid="430085"/>
                                        </p:tgtEl>
                                      </p:cBhvr>
                                    </p:cmd>
                                  </p:childTnLst>
                                </p:cTn>
                              </p:par>
                            </p:childTnLst>
                          </p:cTn>
                        </p:par>
                      </p:childTnLst>
                    </p:cTn>
                  </p:par>
                </p:childTnLst>
              </p:cTn>
              <p:nextCondLst>
                <p:cond evt="onClick" delay="0">
                  <p:tgtEl>
                    <p:spTgt spid="430085"/>
                  </p:tgtEl>
                </p:cond>
              </p:nextCondLst>
            </p:seq>
            <p:video>
              <p:cMediaNode>
                <p:cTn id="15" repeatCount="indefinite" fill="hold" display="0">
                  <p:stCondLst>
                    <p:cond delay="indefinite"/>
                  </p:stCondLst>
                  <p:endCondLst>
                    <p:cond evt="onPrev" delay="0">
                      <p:tgtEl>
                        <p:sldTgt/>
                      </p:tgtEl>
                    </p:cond>
                  </p:endCondLst>
                </p:cTn>
                <p:tgtEl>
                  <p:spTgt spid="430086"/>
                </p:tgtEl>
              </p:cMediaNode>
            </p:video>
            <p:seq concurrent="1" nextAc="seek">
              <p:cTn id="16" restart="whenNotActive" fill="hold" evtFilter="cancelBubble" nodeType="interactiveSeq">
                <p:stCondLst>
                  <p:cond evt="onClick" delay="0">
                    <p:tgtEl>
                      <p:spTgt spid="430086"/>
                    </p:tgtEl>
                  </p:cond>
                </p:stCondLst>
                <p:endSync evt="end" delay="0">
                  <p:rtn val="all"/>
                </p:endSync>
                <p:childTnLst>
                  <p:par>
                    <p:cTn id="17" fill="hold">
                      <p:stCondLst>
                        <p:cond delay="0"/>
                      </p:stCondLst>
                      <p:childTnLst>
                        <p:par>
                          <p:cTn id="18" fill="hold">
                            <p:stCondLst>
                              <p:cond delay="0"/>
                            </p:stCondLst>
                            <p:childTnLst>
                              <p:par>
                                <p:cTn id="19" presetID="2" presetClass="mediacall" presetSubtype="0" fill="hold" nodeType="clickEffect">
                                  <p:stCondLst>
                                    <p:cond delay="0"/>
                                  </p:stCondLst>
                                  <p:childTnLst>
                                    <p:cmd type="call" cmd="togglePause">
                                      <p:cBhvr>
                                        <p:cTn id="20" dur="1" fill="hold"/>
                                        <p:tgtEl>
                                          <p:spTgt spid="430086"/>
                                        </p:tgtEl>
                                      </p:cBhvr>
                                    </p:cmd>
                                  </p:childTnLst>
                                </p:cTn>
                              </p:par>
                            </p:childTnLst>
                          </p:cTn>
                        </p:par>
                      </p:childTnLst>
                    </p:cTn>
                  </p:par>
                </p:childTnLst>
              </p:cTn>
              <p:nextCondLst>
                <p:cond evt="onClick" delay="0">
                  <p:tgtEl>
                    <p:spTgt spid="430086"/>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4"/>
          <p:cNvSpPr>
            <a:spLocks noGrp="1" noChangeArrowheads="1"/>
          </p:cNvSpPr>
          <p:nvPr>
            <p:ph type="title"/>
          </p:nvPr>
        </p:nvSpPr>
        <p:spPr/>
        <p:txBody>
          <a:bodyPr/>
          <a:lstStyle/>
          <a:p>
            <a:pPr eaLnBrk="1" hangingPunct="1"/>
            <a:r>
              <a:rPr lang="en-US" smtClean="0"/>
              <a:t>Integration of movement equation</a:t>
            </a:r>
            <a:endParaRPr lang="ru-RU" smtClean="0"/>
          </a:p>
        </p:txBody>
      </p:sp>
      <p:sp>
        <p:nvSpPr>
          <p:cNvPr id="7" name="Rectangle 46"/>
          <p:cNvSpPr>
            <a:spLocks noChangeArrowheads="1"/>
          </p:cNvSpPr>
          <p:nvPr/>
        </p:nvSpPr>
        <p:spPr bwMode="auto">
          <a:xfrm>
            <a:off x="938213" y="3497263"/>
            <a:ext cx="7451725" cy="2717800"/>
          </a:xfrm>
          <a:prstGeom prst="rect">
            <a:avLst/>
          </a:prstGeom>
          <a:solidFill>
            <a:srgbClr val="FFFFFF"/>
          </a:solidFill>
          <a:ln w="9525">
            <a:solidFill>
              <a:srgbClr val="000000"/>
            </a:solidFill>
            <a:miter lim="800000"/>
            <a:headEnd/>
            <a:tailEnd/>
          </a:ln>
          <a:effectLst>
            <a:outerShdw dist="107763" dir="2700000" algn="ctr" rotWithShape="0">
              <a:srgbClr val="808080">
                <a:alpha val="50000"/>
              </a:srgbClr>
            </a:outerShdw>
          </a:effectLst>
        </p:spPr>
        <p:txBody>
          <a:bodyPr anchor="ctr"/>
          <a:lstStyle/>
          <a:p>
            <a:pPr eaLnBrk="0" hangingPunct="0">
              <a:defRPr/>
            </a:pPr>
            <a:endParaRPr lang="ru-RU">
              <a:latin typeface="Arial" pitchFamily="34" charset="0"/>
            </a:endParaRPr>
          </a:p>
          <a:p>
            <a:pPr eaLnBrk="0" hangingPunct="0">
              <a:defRPr/>
            </a:pPr>
            <a:endParaRPr lang="ru-RU">
              <a:latin typeface="Arial" pitchFamily="34" charset="0"/>
            </a:endParaRPr>
          </a:p>
          <a:p>
            <a:pPr eaLnBrk="0" hangingPunct="0">
              <a:defRPr/>
            </a:pPr>
            <a:endParaRPr lang="ru-RU">
              <a:latin typeface="Arial" pitchFamily="34" charset="0"/>
            </a:endParaRPr>
          </a:p>
          <a:p>
            <a:pPr eaLnBrk="0" hangingPunct="0">
              <a:defRPr/>
            </a:pPr>
            <a:endParaRPr lang="ru-RU">
              <a:latin typeface="Arial" pitchFamily="34" charset="0"/>
            </a:endParaRPr>
          </a:p>
          <a:p>
            <a:pPr eaLnBrk="0" hangingPunct="0">
              <a:defRPr/>
            </a:pPr>
            <a:endParaRPr lang="ru-RU">
              <a:latin typeface="Arial" pitchFamily="34" charset="0"/>
            </a:endParaRPr>
          </a:p>
          <a:p>
            <a:pPr eaLnBrk="0" hangingPunct="0">
              <a:defRPr/>
            </a:pPr>
            <a:endParaRPr lang="ru-RU">
              <a:latin typeface="Arial" pitchFamily="34" charset="0"/>
            </a:endParaRPr>
          </a:p>
          <a:p>
            <a:pPr eaLnBrk="0" hangingPunct="0">
              <a:defRPr/>
            </a:pPr>
            <a:endParaRPr lang="ru-RU">
              <a:latin typeface="Arial" pitchFamily="34" charset="0"/>
            </a:endParaRPr>
          </a:p>
          <a:p>
            <a:pPr algn="ctr" eaLnBrk="0" hangingPunct="0">
              <a:defRPr/>
            </a:pPr>
            <a:endParaRPr lang="ru-RU">
              <a:latin typeface="Arial" pitchFamily="34" charset="0"/>
            </a:endParaRPr>
          </a:p>
        </p:txBody>
      </p:sp>
      <p:sp>
        <p:nvSpPr>
          <p:cNvPr id="8" name="Rectangle 47"/>
          <p:cNvSpPr>
            <a:spLocks noChangeArrowheads="1"/>
          </p:cNvSpPr>
          <p:nvPr/>
        </p:nvSpPr>
        <p:spPr bwMode="auto">
          <a:xfrm>
            <a:off x="938213" y="581025"/>
            <a:ext cx="7451725" cy="2771775"/>
          </a:xfrm>
          <a:prstGeom prst="rect">
            <a:avLst/>
          </a:prstGeom>
          <a:solidFill>
            <a:srgbClr val="FFFFFF"/>
          </a:solidFill>
          <a:ln w="9525">
            <a:solidFill>
              <a:srgbClr val="000000"/>
            </a:solidFill>
            <a:miter lim="800000"/>
            <a:headEnd/>
            <a:tailEnd/>
          </a:ln>
          <a:effectLst>
            <a:outerShdw dist="107763" dir="2700000" algn="ctr" rotWithShape="0">
              <a:srgbClr val="808080">
                <a:alpha val="50000"/>
              </a:srgbClr>
            </a:outerShdw>
          </a:effectLst>
        </p:spPr>
        <p:txBody>
          <a:bodyPr anchor="ctr"/>
          <a:lstStyle/>
          <a:p>
            <a:pPr eaLnBrk="0" hangingPunct="0">
              <a:defRPr/>
            </a:pPr>
            <a:endParaRPr lang="ru-RU">
              <a:latin typeface="Arial" pitchFamily="34" charset="0"/>
            </a:endParaRPr>
          </a:p>
          <a:p>
            <a:pPr eaLnBrk="0" hangingPunct="0">
              <a:defRPr/>
            </a:pPr>
            <a:endParaRPr lang="ru-RU">
              <a:latin typeface="Arial" pitchFamily="34" charset="0"/>
            </a:endParaRPr>
          </a:p>
          <a:p>
            <a:pPr eaLnBrk="0" hangingPunct="0">
              <a:defRPr/>
            </a:pPr>
            <a:endParaRPr lang="ru-RU">
              <a:latin typeface="Arial" pitchFamily="34" charset="0"/>
            </a:endParaRPr>
          </a:p>
          <a:p>
            <a:pPr eaLnBrk="0" hangingPunct="0">
              <a:defRPr/>
            </a:pPr>
            <a:endParaRPr lang="ru-RU">
              <a:latin typeface="Arial" pitchFamily="34" charset="0"/>
            </a:endParaRPr>
          </a:p>
          <a:p>
            <a:pPr eaLnBrk="0" hangingPunct="0">
              <a:defRPr/>
            </a:pPr>
            <a:endParaRPr lang="ru-RU">
              <a:latin typeface="Arial" pitchFamily="34" charset="0"/>
            </a:endParaRPr>
          </a:p>
          <a:p>
            <a:pPr eaLnBrk="0" hangingPunct="0">
              <a:defRPr/>
            </a:pPr>
            <a:endParaRPr lang="ru-RU">
              <a:latin typeface="Arial" pitchFamily="34" charset="0"/>
            </a:endParaRPr>
          </a:p>
          <a:p>
            <a:pPr eaLnBrk="0" hangingPunct="0">
              <a:defRPr/>
            </a:pPr>
            <a:endParaRPr lang="ru-RU">
              <a:latin typeface="Arial" pitchFamily="34" charset="0"/>
            </a:endParaRPr>
          </a:p>
          <a:p>
            <a:pPr algn="ctr" eaLnBrk="0" hangingPunct="0">
              <a:defRPr/>
            </a:pPr>
            <a:endParaRPr lang="ru-RU">
              <a:latin typeface="Arial" pitchFamily="34" charset="0"/>
            </a:endParaRPr>
          </a:p>
        </p:txBody>
      </p:sp>
      <p:pic>
        <p:nvPicPr>
          <p:cNvPr id="12" name="rhm3x20stress.avi">
            <a:hlinkClick r:id="" action="ppaction://media"/>
          </p:cNvPr>
          <p:cNvPicPr>
            <a:picLocks noRot="1" noChangeAspect="1"/>
          </p:cNvPicPr>
          <p:nvPr>
            <a:videoFile r:link="rId1"/>
          </p:nvPr>
        </p:nvPicPr>
        <p:blipFill>
          <a:blip r:embed="rId5" cstate="print"/>
          <a:srcRect/>
          <a:stretch>
            <a:fillRect/>
          </a:stretch>
        </p:blipFill>
        <p:spPr bwMode="auto">
          <a:xfrm>
            <a:off x="954088" y="3514725"/>
            <a:ext cx="7429500" cy="2705100"/>
          </a:xfrm>
          <a:prstGeom prst="rect">
            <a:avLst/>
          </a:prstGeom>
          <a:noFill/>
          <a:ln w="9525">
            <a:noFill/>
            <a:miter lim="800000"/>
            <a:headEnd/>
            <a:tailEnd/>
          </a:ln>
        </p:spPr>
      </p:pic>
      <p:pic>
        <p:nvPicPr>
          <p:cNvPr id="13" name="rhm3x20integr.avi">
            <a:hlinkClick r:id="" action="ppaction://media"/>
          </p:cNvPr>
          <p:cNvPicPr>
            <a:picLocks noRot="1" noChangeAspect="1"/>
          </p:cNvPicPr>
          <p:nvPr>
            <a:videoFile r:link="rId2"/>
          </p:nvPr>
        </p:nvPicPr>
        <p:blipFill>
          <a:blip r:embed="rId6" cstate="print"/>
          <a:srcRect/>
          <a:stretch>
            <a:fillRect/>
          </a:stretch>
        </p:blipFill>
        <p:spPr bwMode="auto">
          <a:xfrm>
            <a:off x="954088" y="593725"/>
            <a:ext cx="7429500" cy="27432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000" fill="hold"/>
                                        <p:tgtEl>
                                          <p:spTgt spid="13"/>
                                        </p:tgtEl>
                                      </p:cBhvr>
                                    </p:cmd>
                                  </p:childTnLst>
                                </p:cTn>
                              </p:par>
                              <p:par>
                                <p:cTn id="7" presetID="1" presetClass="mediacall" presetSubtype="0" fill="hold" nodeType="withEffect">
                                  <p:stCondLst>
                                    <p:cond delay="0"/>
                                  </p:stCondLst>
                                  <p:childTnLst>
                                    <p:cmd type="call" cmd="playFrom(0.0)">
                                      <p:cBhvr>
                                        <p:cTn id="8" dur="12000"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9" fill="hold" display="0">
                  <p:stCondLst>
                    <p:cond delay="indefinite"/>
                  </p:stCondLst>
                  <p:endCondLst>
                    <p:cond evt="onNext" delay="0">
                      <p:tgtEl>
                        <p:sldTgt/>
                      </p:tgtEl>
                    </p:cond>
                    <p:cond evt="onPrev" delay="0">
                      <p:tgtEl>
                        <p:sldTgt/>
                      </p:tgtEl>
                    </p:cond>
                  </p:endCondLst>
                </p:cTn>
                <p:tgtEl>
                  <p:spTgt spid="13"/>
                </p:tgtEl>
              </p:cMediaNode>
            </p:video>
            <p:seq concurrent="1" nextAc="seek">
              <p:cTn id="10" restart="whenNotActive" fill="hold" evtFilter="cancelBubble" nodeType="interactiveSeq">
                <p:stCondLst>
                  <p:cond evt="onClick" delay="0">
                    <p:tgtEl>
                      <p:spTgt spid="13"/>
                    </p:tgtEl>
                  </p:cond>
                </p:stCondLst>
                <p:endSync evt="end" delay="0">
                  <p:rtn val="all"/>
                </p:endSync>
                <p:childTnLst>
                  <p:par>
                    <p:cTn id="11" fill="hold">
                      <p:stCondLst>
                        <p:cond delay="0"/>
                      </p:stCondLst>
                      <p:childTnLst>
                        <p:par>
                          <p:cTn id="12" fill="hold">
                            <p:stCondLst>
                              <p:cond delay="0"/>
                            </p:stCondLst>
                            <p:childTnLst>
                              <p:par>
                                <p:cTn id="13" presetID="2" presetClass="mediacall" presetSubtype="0" fill="hold" nodeType="withEffect">
                                  <p:stCondLst>
                                    <p:cond delay="0"/>
                                  </p:stCondLst>
                                  <p:childTnLst>
                                    <p:cmd type="call" cmd="togglePause">
                                      <p:cBhvr>
                                        <p:cTn id="14" dur="1" fill="hold"/>
                                        <p:tgtEl>
                                          <p:spTgt spid="13"/>
                                        </p:tgtEl>
                                      </p:cBhvr>
                                    </p:cmd>
                                  </p:childTnLst>
                                </p:cTn>
                              </p:par>
                            </p:childTnLst>
                          </p:cTn>
                        </p:par>
                      </p:childTnLst>
                    </p:cTn>
                  </p:par>
                </p:childTnLst>
              </p:cTn>
              <p:nextCondLst>
                <p:cond evt="onClick" delay="0">
                  <p:tgtEl>
                    <p:spTgt spid="13"/>
                  </p:tgtEl>
                </p:cond>
              </p:nextCondLst>
            </p:seq>
            <p:video>
              <p:cMediaNode>
                <p:cTn id="15" fill="hold" display="0">
                  <p:stCondLst>
                    <p:cond delay="indefinite"/>
                  </p:stCondLst>
                  <p:endCondLst>
                    <p:cond evt="onNext" delay="0">
                      <p:tgtEl>
                        <p:sldTgt/>
                      </p:tgtEl>
                    </p:cond>
                    <p:cond evt="onPrev" delay="0">
                      <p:tgtEl>
                        <p:sldTgt/>
                      </p:tgtEl>
                    </p:cond>
                  </p:endCondLst>
                </p:cTn>
                <p:tgtEl>
                  <p:spTgt spid="12"/>
                </p:tgtEl>
              </p:cMediaNode>
            </p:video>
            <p:seq concurrent="1" nextAc="seek">
              <p:cTn id="16" restart="whenNotActive" fill="hold" evtFilter="cancelBubble" nodeType="interactiveSeq">
                <p:stCondLst>
                  <p:cond evt="onClick" delay="0">
                    <p:tgtEl>
                      <p:spTgt spid="12"/>
                    </p:tgtEl>
                  </p:cond>
                </p:stCondLst>
                <p:endSync evt="end" delay="0">
                  <p:rtn val="all"/>
                </p:endSync>
                <p:childTnLst>
                  <p:par>
                    <p:cTn id="17" fill="hold">
                      <p:stCondLst>
                        <p:cond delay="0"/>
                      </p:stCondLst>
                      <p:childTnLst>
                        <p:par>
                          <p:cTn id="18" fill="hold">
                            <p:stCondLst>
                              <p:cond delay="0"/>
                            </p:stCondLst>
                            <p:childTnLst>
                              <p:par>
                                <p:cTn id="19" presetID="2" presetClass="mediacall" presetSubtype="0" fill="hold" nodeType="withEffect">
                                  <p:stCondLst>
                                    <p:cond delay="0"/>
                                  </p:stCondLst>
                                  <p:childTnLst>
                                    <p:cmd type="call" cmd="togglePause">
                                      <p:cBhvr>
                                        <p:cTn id="20" dur="1" fill="hold"/>
                                        <p:tgtEl>
                                          <p:spTgt spid="12"/>
                                        </p:tgtEl>
                                      </p:cBhvr>
                                    </p:cmd>
                                  </p:childTnLst>
                                </p:cTn>
                              </p:par>
                            </p:childTnLst>
                          </p:cTn>
                        </p:par>
                      </p:childTnLst>
                    </p:cTn>
                  </p:par>
                </p:childTnLst>
              </p:cTn>
              <p:nextCondLst>
                <p:cond evt="onClick" delay="0">
                  <p:tgtEl>
                    <p:spTgt spid="12"/>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p:txBody>
          <a:bodyPr/>
          <a:lstStyle/>
          <a:p>
            <a:pPr defTabSz="912813" eaLnBrk="1" hangingPunct="1"/>
            <a:r>
              <a:rPr lang="en-US" sz="1800" smtClean="0"/>
              <a:t>Evaluation results: flat-car platform frame</a:t>
            </a:r>
            <a:endParaRPr lang="ru-RU" sz="1800" smtClean="0"/>
          </a:p>
        </p:txBody>
      </p:sp>
      <p:pic>
        <p:nvPicPr>
          <p:cNvPr id="94211" name="Picture 3"/>
          <p:cNvPicPr>
            <a:picLocks noGrp="1" noChangeAspect="1" noChangeArrowheads="1"/>
          </p:cNvPicPr>
          <p:nvPr>
            <p:ph sz="half" idx="1"/>
          </p:nvPr>
        </p:nvPicPr>
        <p:blipFill>
          <a:blip r:embed="rId3" cstate="print"/>
          <a:srcRect/>
          <a:stretch>
            <a:fillRect/>
          </a:stretch>
        </p:blipFill>
        <p:spPr bwMode="auto">
          <a:xfrm>
            <a:off x="1849438" y="527050"/>
            <a:ext cx="5437187" cy="2300288"/>
          </a:xfrm>
          <a:noFill/>
          <a:ln>
            <a:miter lim="800000"/>
            <a:headEnd/>
            <a:tailEnd/>
          </a:ln>
        </p:spPr>
      </p:pic>
      <p:sp>
        <p:nvSpPr>
          <p:cNvPr id="94212" name="Text Box 4"/>
          <p:cNvSpPr txBox="1">
            <a:spLocks noChangeArrowheads="1"/>
          </p:cNvSpPr>
          <p:nvPr/>
        </p:nvSpPr>
        <p:spPr bwMode="auto">
          <a:xfrm>
            <a:off x="1411288" y="2886075"/>
            <a:ext cx="6280150" cy="369888"/>
          </a:xfrm>
          <a:prstGeom prst="rect">
            <a:avLst/>
          </a:prstGeom>
          <a:noFill/>
          <a:ln w="9525">
            <a:noFill/>
            <a:miter lim="800000"/>
            <a:headEnd/>
            <a:tailEnd/>
          </a:ln>
        </p:spPr>
        <p:txBody>
          <a:bodyPr lIns="0" tIns="46800" rIns="0">
            <a:spAutoFit/>
          </a:bodyPr>
          <a:lstStyle/>
          <a:p>
            <a:pPr algn="ctr" eaLnBrk="0" hangingPunct="0">
              <a:spcBef>
                <a:spcPct val="50000"/>
              </a:spcBef>
            </a:pPr>
            <a:r>
              <a:rPr lang="en-US"/>
              <a:t>Maximal stress distribution (MPa)</a:t>
            </a:r>
            <a:endParaRPr lang="ru-RU"/>
          </a:p>
        </p:txBody>
      </p:sp>
      <p:sp>
        <p:nvSpPr>
          <p:cNvPr id="94213" name="Text Box 5"/>
          <p:cNvSpPr txBox="1">
            <a:spLocks noChangeArrowheads="1"/>
          </p:cNvSpPr>
          <p:nvPr/>
        </p:nvSpPr>
        <p:spPr bwMode="auto">
          <a:xfrm>
            <a:off x="989013" y="5616575"/>
            <a:ext cx="7153275" cy="369888"/>
          </a:xfrm>
          <a:prstGeom prst="rect">
            <a:avLst/>
          </a:prstGeom>
          <a:noFill/>
          <a:ln w="9525">
            <a:noFill/>
            <a:miter lim="800000"/>
            <a:headEnd/>
            <a:tailEnd/>
          </a:ln>
        </p:spPr>
        <p:txBody>
          <a:bodyPr lIns="0" tIns="46800" rIns="0">
            <a:spAutoFit/>
          </a:bodyPr>
          <a:lstStyle/>
          <a:p>
            <a:pPr algn="ctr" eaLnBrk="0" hangingPunct="0">
              <a:spcBef>
                <a:spcPct val="50000"/>
              </a:spcBef>
            </a:pPr>
            <a:r>
              <a:rPr lang="en-US"/>
              <a:t>Maximal stress amplitude distribution (MPa)</a:t>
            </a:r>
            <a:endParaRPr lang="ru-RU"/>
          </a:p>
        </p:txBody>
      </p:sp>
      <p:pic>
        <p:nvPicPr>
          <p:cNvPr id="94214" name="Picture 6"/>
          <p:cNvPicPr>
            <a:picLocks noGrp="1" noChangeAspect="1" noChangeArrowheads="1"/>
          </p:cNvPicPr>
          <p:nvPr>
            <p:ph sz="half" idx="2"/>
          </p:nvPr>
        </p:nvPicPr>
        <p:blipFill>
          <a:blip r:embed="rId4" cstate="print"/>
          <a:srcRect/>
          <a:stretch>
            <a:fillRect/>
          </a:stretch>
        </p:blipFill>
        <p:spPr bwMode="auto">
          <a:xfrm>
            <a:off x="1838325" y="3416300"/>
            <a:ext cx="5441950" cy="2181225"/>
          </a:xfrm>
          <a:noFill/>
          <a:ln>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pPr eaLnBrk="1" hangingPunct="1"/>
            <a:r>
              <a:rPr lang="en-US" sz="1800" smtClean="0"/>
              <a:t>Contents</a:t>
            </a:r>
            <a:endParaRPr lang="ru-RU" sz="1800" smtClean="0"/>
          </a:p>
        </p:txBody>
      </p:sp>
      <p:sp>
        <p:nvSpPr>
          <p:cNvPr id="51203" name="Rectangle 3"/>
          <p:cNvSpPr>
            <a:spLocks noGrp="1" noChangeArrowheads="1"/>
          </p:cNvSpPr>
          <p:nvPr>
            <p:ph type="body" idx="4294967295"/>
          </p:nvPr>
        </p:nvSpPr>
        <p:spPr bwMode="auto">
          <a:xfrm>
            <a:off x="241300" y="631825"/>
            <a:ext cx="8456613" cy="5792788"/>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lvl="0" eaLnBrk="1" hangingPunct="1">
              <a:lnSpc>
                <a:spcPct val="140000"/>
              </a:lnSpc>
              <a:buClr>
                <a:srgbClr val="FF0000"/>
              </a:buClr>
              <a:buFont typeface="Wingdings" pitchFamily="2" charset="2"/>
              <a:buChar char="è"/>
              <a:defRPr/>
            </a:pPr>
            <a:r>
              <a:rPr lang="en-US" sz="2000" dirty="0" err="1" smtClean="0">
                <a:solidFill>
                  <a:srgbClr val="073F89"/>
                </a:solidFill>
                <a:latin typeface="Arial" charset="0"/>
              </a:rPr>
              <a:t>Multibody</a:t>
            </a:r>
            <a:r>
              <a:rPr lang="en-US" sz="2000" dirty="0" smtClean="0">
                <a:solidFill>
                  <a:srgbClr val="073F89"/>
                </a:solidFill>
                <a:latin typeface="Arial" charset="0"/>
              </a:rPr>
              <a:t> model of three-piece bogie</a:t>
            </a:r>
          </a:p>
          <a:p>
            <a:pPr lvl="0" eaLnBrk="1" hangingPunct="1">
              <a:lnSpc>
                <a:spcPct val="140000"/>
              </a:lnSpc>
              <a:buFont typeface="Wingdings" pitchFamily="2" charset="2"/>
              <a:buChar char="è"/>
              <a:defRPr/>
            </a:pPr>
            <a:r>
              <a:rPr lang="en-US" sz="2000" dirty="0" smtClean="0">
                <a:solidFill>
                  <a:srgbClr val="073F89"/>
                </a:solidFill>
                <a:latin typeface="Arial" charset="0"/>
              </a:rPr>
              <a:t>Experimental verification</a:t>
            </a:r>
          </a:p>
          <a:p>
            <a:pPr lvl="0" eaLnBrk="1" hangingPunct="1">
              <a:lnSpc>
                <a:spcPct val="140000"/>
              </a:lnSpc>
              <a:buFont typeface="Wingdings" pitchFamily="2" charset="2"/>
              <a:buChar char="è"/>
              <a:defRPr/>
            </a:pPr>
            <a:r>
              <a:rPr lang="en-US" sz="2000" dirty="0" smtClean="0">
                <a:solidFill>
                  <a:srgbClr val="073F89"/>
                </a:solidFill>
                <a:latin typeface="Arial" charset="0"/>
              </a:rPr>
              <a:t>Flexible bodies, stress load and durability</a:t>
            </a:r>
          </a:p>
          <a:p>
            <a:pPr lvl="0">
              <a:lnSpc>
                <a:spcPct val="140000"/>
              </a:lnSpc>
              <a:buFont typeface="Wingdings" pitchFamily="2" charset="2"/>
              <a:buChar char="è"/>
            </a:pPr>
            <a:r>
              <a:rPr lang="en-US" sz="2000" dirty="0" smtClean="0">
                <a:solidFill>
                  <a:srgbClr val="073F89"/>
                </a:solidFill>
                <a:latin typeface="Arial" charset="0"/>
              </a:rPr>
              <a:t>Application</a:t>
            </a:r>
          </a:p>
          <a:p>
            <a:pPr eaLnBrk="1" hangingPunct="1">
              <a:lnSpc>
                <a:spcPct val="140000"/>
              </a:lnSpc>
              <a:buFont typeface="Wingdings" pitchFamily="2" charset="2"/>
              <a:buNone/>
            </a:pPr>
            <a:endParaRPr lang="ru-RU" sz="2000" dirty="0" smtClean="0">
              <a:solidFill>
                <a:srgbClr val="073F89"/>
              </a:solidFill>
              <a:latin typeface="Arial" charset="0"/>
            </a:endParaRP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3"/>
          <p:cNvSpPr>
            <a:spLocks noGrp="1" noChangeArrowheads="1"/>
          </p:cNvSpPr>
          <p:nvPr>
            <p:ph type="title"/>
          </p:nvPr>
        </p:nvSpPr>
        <p:spPr/>
        <p:txBody>
          <a:bodyPr/>
          <a:lstStyle/>
          <a:p>
            <a:pPr defTabSz="912813" eaLnBrk="1" hangingPunct="1"/>
            <a:r>
              <a:rPr lang="en-US" sz="1800" dirty="0" smtClean="0"/>
              <a:t>Durability</a:t>
            </a:r>
            <a:r>
              <a:rPr lang="ru-RU" sz="1800" dirty="0" smtClean="0"/>
              <a:t>: </a:t>
            </a:r>
            <a:r>
              <a:rPr lang="en-US" sz="1800" dirty="0" smtClean="0"/>
              <a:t>experiment verification</a:t>
            </a:r>
            <a:endParaRPr lang="ru-RU" sz="1800" dirty="0" smtClean="0"/>
          </a:p>
        </p:txBody>
      </p:sp>
      <p:pic>
        <p:nvPicPr>
          <p:cNvPr id="95235" name="Picture 4" descr="PIC_0015"/>
          <p:cNvPicPr>
            <a:picLocks noGrp="1" noChangeAspect="1" noChangeArrowheads="1"/>
          </p:cNvPicPr>
          <p:nvPr>
            <p:ph sz="half" idx="1"/>
          </p:nvPr>
        </p:nvPicPr>
        <p:blipFill>
          <a:blip r:embed="rId3" cstate="print"/>
          <a:srcRect/>
          <a:stretch>
            <a:fillRect/>
          </a:stretch>
        </p:blipFill>
        <p:spPr bwMode="auto">
          <a:xfrm>
            <a:off x="4787900" y="3660775"/>
            <a:ext cx="3725863" cy="2592388"/>
          </a:xfrm>
          <a:noFill/>
          <a:ln>
            <a:miter lim="800000"/>
            <a:headEnd/>
            <a:tailEnd/>
          </a:ln>
        </p:spPr>
      </p:pic>
      <p:pic>
        <p:nvPicPr>
          <p:cNvPr id="95236" name="Picture 5"/>
          <p:cNvPicPr>
            <a:picLocks noGrp="1" noChangeAspect="1" noChangeArrowheads="1"/>
          </p:cNvPicPr>
          <p:nvPr>
            <p:ph sz="quarter" idx="2"/>
          </p:nvPr>
        </p:nvPicPr>
        <p:blipFill>
          <a:blip r:embed="rId4" cstate="print"/>
          <a:srcRect/>
          <a:stretch>
            <a:fillRect/>
          </a:stretch>
        </p:blipFill>
        <p:spPr bwMode="auto">
          <a:xfrm>
            <a:off x="4770438" y="858838"/>
            <a:ext cx="3763962" cy="2417762"/>
          </a:xfrm>
          <a:noFill/>
          <a:ln>
            <a:miter lim="800000"/>
            <a:headEnd/>
            <a:tailEnd/>
          </a:ln>
        </p:spPr>
      </p:pic>
      <p:pic>
        <p:nvPicPr>
          <p:cNvPr id="95237" name="Picture 6"/>
          <p:cNvPicPr>
            <a:picLocks noGrp="1" noChangeAspect="1" noChangeArrowheads="1"/>
          </p:cNvPicPr>
          <p:nvPr>
            <p:ph sz="quarter" idx="3"/>
          </p:nvPr>
        </p:nvPicPr>
        <p:blipFill>
          <a:blip r:embed="rId5" cstate="print"/>
          <a:srcRect/>
          <a:stretch>
            <a:fillRect/>
          </a:stretch>
        </p:blipFill>
        <p:spPr bwMode="auto">
          <a:xfrm>
            <a:off x="609600" y="842963"/>
            <a:ext cx="3751263" cy="2409825"/>
          </a:xfrm>
          <a:noFill/>
          <a:ln>
            <a:miter lim="800000"/>
            <a:headEnd/>
            <a:tailEnd/>
          </a:ln>
        </p:spPr>
      </p:pic>
      <p:sp>
        <p:nvSpPr>
          <p:cNvPr id="95238" name="Text Box 7"/>
          <p:cNvSpPr txBox="1">
            <a:spLocks noChangeArrowheads="1"/>
          </p:cNvSpPr>
          <p:nvPr/>
        </p:nvSpPr>
        <p:spPr bwMode="auto">
          <a:xfrm>
            <a:off x="461963" y="3225800"/>
            <a:ext cx="4040187" cy="339725"/>
          </a:xfrm>
          <a:prstGeom prst="rect">
            <a:avLst/>
          </a:prstGeom>
          <a:noFill/>
          <a:ln w="9525">
            <a:noFill/>
            <a:miter lim="800000"/>
            <a:headEnd/>
            <a:tailEnd/>
          </a:ln>
        </p:spPr>
        <p:txBody>
          <a:bodyPr lIns="0" tIns="46800" rIns="0">
            <a:spAutoFit/>
          </a:bodyPr>
          <a:lstStyle/>
          <a:p>
            <a:pPr defTabSz="912813" eaLnBrk="0" hangingPunct="0">
              <a:spcBef>
                <a:spcPct val="50000"/>
              </a:spcBef>
            </a:pPr>
            <a:r>
              <a:rPr lang="en-US"/>
              <a:t>Maximum stress amplitude distribution</a:t>
            </a:r>
            <a:endParaRPr lang="ru-RU"/>
          </a:p>
        </p:txBody>
      </p:sp>
      <p:sp>
        <p:nvSpPr>
          <p:cNvPr id="95239" name="Text Box 8"/>
          <p:cNvSpPr txBox="1">
            <a:spLocks noChangeArrowheads="1"/>
          </p:cNvSpPr>
          <p:nvPr/>
        </p:nvSpPr>
        <p:spPr bwMode="auto">
          <a:xfrm>
            <a:off x="4699000" y="3257550"/>
            <a:ext cx="3960813" cy="339725"/>
          </a:xfrm>
          <a:prstGeom prst="rect">
            <a:avLst/>
          </a:prstGeom>
          <a:noFill/>
          <a:ln w="9525">
            <a:noFill/>
            <a:miter lim="800000"/>
            <a:headEnd/>
            <a:tailEnd/>
          </a:ln>
        </p:spPr>
        <p:txBody>
          <a:bodyPr lIns="0" tIns="46800" rIns="0">
            <a:spAutoFit/>
          </a:bodyPr>
          <a:lstStyle/>
          <a:p>
            <a:pPr defTabSz="912813" eaLnBrk="0" hangingPunct="0">
              <a:spcBef>
                <a:spcPct val="50000"/>
              </a:spcBef>
            </a:pPr>
            <a:r>
              <a:rPr lang="en-US"/>
              <a:t>Reduced equivalent amplitudes</a:t>
            </a:r>
            <a:endParaRPr lang="ru-RU"/>
          </a:p>
        </p:txBody>
      </p:sp>
      <p:sp>
        <p:nvSpPr>
          <p:cNvPr id="95240" name="Text Box 9"/>
          <p:cNvSpPr txBox="1">
            <a:spLocks noChangeArrowheads="1"/>
          </p:cNvSpPr>
          <p:nvPr/>
        </p:nvSpPr>
        <p:spPr bwMode="auto">
          <a:xfrm>
            <a:off x="4776788" y="6197600"/>
            <a:ext cx="3729037" cy="336550"/>
          </a:xfrm>
          <a:prstGeom prst="rect">
            <a:avLst/>
          </a:prstGeom>
          <a:noFill/>
          <a:ln w="9525">
            <a:noFill/>
            <a:miter lim="800000"/>
            <a:headEnd/>
            <a:tailEnd/>
          </a:ln>
        </p:spPr>
        <p:txBody>
          <a:bodyPr lIns="0" tIns="46800" rIns="0">
            <a:spAutoFit/>
          </a:bodyPr>
          <a:lstStyle/>
          <a:p>
            <a:pPr eaLnBrk="0" hangingPunct="0">
              <a:spcBef>
                <a:spcPct val="50000"/>
              </a:spcBef>
            </a:pPr>
            <a:r>
              <a:rPr lang="en-US"/>
              <a:t>Fracture pattern</a:t>
            </a:r>
            <a:endParaRPr lang="ru-RU"/>
          </a:p>
        </p:txBody>
      </p:sp>
      <p:sp>
        <p:nvSpPr>
          <p:cNvPr id="95241" name="Text Box 10"/>
          <p:cNvSpPr txBox="1">
            <a:spLocks noChangeArrowheads="1"/>
          </p:cNvSpPr>
          <p:nvPr/>
        </p:nvSpPr>
        <p:spPr bwMode="auto">
          <a:xfrm>
            <a:off x="415925" y="465138"/>
            <a:ext cx="8405813" cy="369887"/>
          </a:xfrm>
          <a:prstGeom prst="rect">
            <a:avLst/>
          </a:prstGeom>
          <a:noFill/>
          <a:ln w="9525">
            <a:noFill/>
            <a:miter lim="800000"/>
            <a:headEnd/>
            <a:tailEnd/>
          </a:ln>
        </p:spPr>
        <p:txBody>
          <a:bodyPr lIns="0" tIns="46800" rIns="0">
            <a:spAutoFit/>
          </a:bodyPr>
          <a:lstStyle/>
          <a:p>
            <a:pPr defTabSz="912813" eaLnBrk="0" hangingPunct="0">
              <a:spcBef>
                <a:spcPct val="50000"/>
              </a:spcBef>
            </a:pPr>
            <a:r>
              <a:rPr lang="en-US"/>
              <a:t>Evaluation results</a:t>
            </a:r>
            <a:r>
              <a:rPr lang="ru-RU"/>
              <a:t>    </a:t>
            </a:r>
          </a:p>
        </p:txBody>
      </p:sp>
      <p:sp>
        <p:nvSpPr>
          <p:cNvPr id="95242" name="Rectangle 11"/>
          <p:cNvSpPr>
            <a:spLocks noChangeArrowheads="1"/>
          </p:cNvSpPr>
          <p:nvPr/>
        </p:nvSpPr>
        <p:spPr bwMode="auto">
          <a:xfrm>
            <a:off x="0" y="3322638"/>
            <a:ext cx="9144000" cy="0"/>
          </a:xfrm>
          <a:prstGeom prst="rect">
            <a:avLst/>
          </a:prstGeom>
          <a:noFill/>
          <a:ln w="9525">
            <a:noFill/>
            <a:miter lim="800000"/>
            <a:headEnd/>
            <a:tailEnd/>
          </a:ln>
        </p:spPr>
        <p:txBody>
          <a:bodyPr wrap="none" lIns="0" tIns="46800" rIns="0" anchor="ctr">
            <a:spAutoFit/>
          </a:bodyPr>
          <a:lstStyle/>
          <a:p>
            <a:pPr defTabSz="912813" eaLnBrk="0" hangingPunct="0"/>
            <a:endParaRPr lang="ru-RU"/>
          </a:p>
        </p:txBody>
      </p:sp>
      <p:sp>
        <p:nvSpPr>
          <p:cNvPr id="95243" name="Rectangle 13"/>
          <p:cNvSpPr>
            <a:spLocks noChangeArrowheads="1"/>
          </p:cNvSpPr>
          <p:nvPr/>
        </p:nvSpPr>
        <p:spPr bwMode="auto">
          <a:xfrm>
            <a:off x="0" y="3314700"/>
            <a:ext cx="9144000" cy="0"/>
          </a:xfrm>
          <a:prstGeom prst="rect">
            <a:avLst/>
          </a:prstGeom>
          <a:noFill/>
          <a:ln w="9525">
            <a:noFill/>
            <a:miter lim="800000"/>
            <a:headEnd/>
            <a:tailEnd/>
          </a:ln>
        </p:spPr>
        <p:txBody>
          <a:bodyPr wrap="none" lIns="0" tIns="46800" rIns="0" anchor="ctr">
            <a:spAutoFit/>
          </a:bodyPr>
          <a:lstStyle/>
          <a:p>
            <a:pPr defTabSz="912813" eaLnBrk="0" hangingPunct="0"/>
            <a:endParaRPr lang="ru-RU"/>
          </a:p>
        </p:txBody>
      </p:sp>
      <p:sp>
        <p:nvSpPr>
          <p:cNvPr id="95244" name="AutoShape 15"/>
          <p:cNvSpPr>
            <a:spLocks noChangeArrowheads="1"/>
          </p:cNvSpPr>
          <p:nvPr/>
        </p:nvSpPr>
        <p:spPr bwMode="auto">
          <a:xfrm>
            <a:off x="619125" y="4694238"/>
            <a:ext cx="3768725" cy="646112"/>
          </a:xfrm>
          <a:prstGeom prst="flowChartProcess">
            <a:avLst/>
          </a:prstGeom>
          <a:noFill/>
          <a:ln w="9525">
            <a:noFill/>
            <a:miter lim="800000"/>
            <a:headEnd/>
            <a:tailEnd/>
          </a:ln>
        </p:spPr>
        <p:txBody>
          <a:bodyPr>
            <a:spAutoFit/>
          </a:bodyPr>
          <a:lstStyle/>
          <a:p>
            <a:pPr algn="ctr" defTabSz="912813" eaLnBrk="0" hangingPunct="0"/>
            <a:r>
              <a:rPr lang="en-US"/>
              <a:t>Flat-car platform frame</a:t>
            </a:r>
            <a:r>
              <a:rPr lang="ru-RU"/>
              <a:t>: </a:t>
            </a:r>
            <a:r>
              <a:rPr lang="en-US"/>
              <a:t>experiment referencing</a:t>
            </a:r>
            <a:r>
              <a:rPr lang="ru-RU"/>
              <a:t> </a:t>
            </a:r>
            <a:endParaRPr lang="en-US"/>
          </a:p>
        </p:txBody>
      </p:sp>
      <p:sp>
        <p:nvSpPr>
          <p:cNvPr id="95245" name="Выноска 1 13"/>
          <p:cNvSpPr>
            <a:spLocks/>
          </p:cNvSpPr>
          <p:nvPr/>
        </p:nvSpPr>
        <p:spPr bwMode="auto">
          <a:xfrm>
            <a:off x="4572000" y="955675"/>
            <a:ext cx="1541463" cy="846138"/>
          </a:xfrm>
          <a:prstGeom prst="borderCallout1">
            <a:avLst>
              <a:gd name="adj1" fmla="val 123514"/>
              <a:gd name="adj2" fmla="val 73120"/>
              <a:gd name="adj3" fmla="val 148060"/>
              <a:gd name="adj4" fmla="val 115736"/>
            </a:avLst>
          </a:prstGeom>
          <a:solidFill>
            <a:schemeClr val="bg1"/>
          </a:solidFill>
          <a:ln w="25400" algn="ctr">
            <a:solidFill>
              <a:schemeClr val="tx1"/>
            </a:solidFill>
            <a:round/>
            <a:headEnd/>
            <a:tailEnd/>
          </a:ln>
        </p:spPr>
        <p:txBody>
          <a:bodyPr lIns="0" tIns="46800" rIns="0"/>
          <a:lstStyle/>
          <a:p>
            <a:pPr algn="ctr" defTabSz="912813" eaLnBrk="0" hangingPunct="0"/>
            <a:r>
              <a:rPr lang="en-US"/>
              <a:t>Evaluated dangerous </a:t>
            </a:r>
          </a:p>
          <a:p>
            <a:pPr algn="ctr" defTabSz="912813" eaLnBrk="0" hangingPunct="0"/>
            <a:r>
              <a:rPr lang="en-US"/>
              <a:t>area</a:t>
            </a:r>
            <a:endParaRPr lang="ru-RU"/>
          </a:p>
        </p:txBody>
      </p:sp>
      <p:sp>
        <p:nvSpPr>
          <p:cNvPr id="95246" name="Полилиния 16"/>
          <p:cNvSpPr>
            <a:spLocks noChangeArrowheads="1"/>
          </p:cNvSpPr>
          <p:nvPr/>
        </p:nvSpPr>
        <p:spPr bwMode="auto">
          <a:xfrm>
            <a:off x="6059488" y="3463925"/>
            <a:ext cx="860425" cy="2205038"/>
          </a:xfrm>
          <a:custGeom>
            <a:avLst/>
            <a:gdLst>
              <a:gd name="T0" fmla="*/ 546951 w 859809"/>
              <a:gd name="T1" fmla="*/ 2193259 h 2204114"/>
              <a:gd name="T2" fmla="*/ 70121 w 859809"/>
              <a:gd name="T3" fmla="*/ 1860458 h 2204114"/>
              <a:gd name="T4" fmla="*/ 126217 w 859809"/>
              <a:gd name="T5" fmla="*/ 1208727 h 2204114"/>
              <a:gd name="T6" fmla="*/ 448776 w 859809"/>
              <a:gd name="T7" fmla="*/ 210314 h 2204114"/>
              <a:gd name="T8" fmla="*/ 813409 w 859809"/>
              <a:gd name="T9" fmla="*/ 210314 h 2204114"/>
              <a:gd name="T10" fmla="*/ 462801 w 859809"/>
              <a:gd name="T11" fmla="*/ 1472193 h 2204114"/>
              <a:gd name="T12" fmla="*/ 785360 w 859809"/>
              <a:gd name="T13" fmla="*/ 1874325 h 2204114"/>
              <a:gd name="T14" fmla="*/ 841458 w 859809"/>
              <a:gd name="T15" fmla="*/ 2137792 h 2204114"/>
              <a:gd name="T16" fmla="*/ 546951 w 859809"/>
              <a:gd name="T17" fmla="*/ 2193259 h 22041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59809"/>
              <a:gd name="T28" fmla="*/ 0 h 2204114"/>
              <a:gd name="T29" fmla="*/ 859809 w 859809"/>
              <a:gd name="T30" fmla="*/ 2204114 h 22041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59809" h="2204114">
                <a:moveTo>
                  <a:pt x="532263" y="2158621"/>
                </a:moveTo>
                <a:cubicBezTo>
                  <a:pt x="407158" y="2113128"/>
                  <a:pt x="136478" y="1992572"/>
                  <a:pt x="68239" y="1831074"/>
                </a:cubicBezTo>
                <a:cubicBezTo>
                  <a:pt x="0" y="1669576"/>
                  <a:pt x="61415" y="1460310"/>
                  <a:pt x="122830" y="1189630"/>
                </a:cubicBezTo>
                <a:cubicBezTo>
                  <a:pt x="184245" y="918950"/>
                  <a:pt x="325271" y="370764"/>
                  <a:pt x="436728" y="206991"/>
                </a:cubicBezTo>
                <a:cubicBezTo>
                  <a:pt x="548185" y="43218"/>
                  <a:pt x="789295" y="0"/>
                  <a:pt x="791570" y="206991"/>
                </a:cubicBezTo>
                <a:cubicBezTo>
                  <a:pt x="793845" y="413982"/>
                  <a:pt x="454925" y="1175982"/>
                  <a:pt x="450376" y="1448937"/>
                </a:cubicBezTo>
                <a:cubicBezTo>
                  <a:pt x="445827" y="1721892"/>
                  <a:pt x="702860" y="1735540"/>
                  <a:pt x="764275" y="1844722"/>
                </a:cubicBezTo>
                <a:cubicBezTo>
                  <a:pt x="825690" y="1953904"/>
                  <a:pt x="859809" y="2056263"/>
                  <a:pt x="818866" y="2104030"/>
                </a:cubicBezTo>
                <a:cubicBezTo>
                  <a:pt x="777923" y="2151797"/>
                  <a:pt x="657368" y="2204114"/>
                  <a:pt x="532263" y="2158621"/>
                </a:cubicBezTo>
                <a:close/>
              </a:path>
            </a:pathLst>
          </a:custGeom>
          <a:noFill/>
          <a:ln w="38100" algn="ctr">
            <a:solidFill>
              <a:schemeClr val="bg1"/>
            </a:solidFill>
            <a:round/>
            <a:headEnd/>
            <a:tailEnd type="triangle" w="med" len="med"/>
          </a:ln>
        </p:spPr>
        <p:txBody>
          <a:bodyPr wrap="none" lIns="0" tIns="46800" rIns="0">
            <a:spAutoFit/>
          </a:bodyPr>
          <a:lstStyle/>
          <a:p>
            <a:endParaRPr lang="ru-RU"/>
          </a:p>
        </p:txBody>
      </p:sp>
      <p:sp>
        <p:nvSpPr>
          <p:cNvPr id="95247" name="Выноска 1 17"/>
          <p:cNvSpPr>
            <a:spLocks/>
          </p:cNvSpPr>
          <p:nvPr/>
        </p:nvSpPr>
        <p:spPr bwMode="auto">
          <a:xfrm>
            <a:off x="4572000" y="3725863"/>
            <a:ext cx="1541463" cy="1119187"/>
          </a:xfrm>
          <a:prstGeom prst="borderCallout1">
            <a:avLst>
              <a:gd name="adj1" fmla="val 110097"/>
              <a:gd name="adj2" fmla="val 77546"/>
              <a:gd name="adj3" fmla="val 116565"/>
              <a:gd name="adj4" fmla="val 104861"/>
            </a:avLst>
          </a:prstGeom>
          <a:solidFill>
            <a:schemeClr val="bg1"/>
          </a:solidFill>
          <a:ln w="25400" algn="ctr">
            <a:solidFill>
              <a:schemeClr val="tx1"/>
            </a:solidFill>
            <a:round/>
            <a:headEnd/>
            <a:tailEnd/>
          </a:ln>
        </p:spPr>
        <p:txBody>
          <a:bodyPr lIns="0" tIns="46800" rIns="0"/>
          <a:lstStyle/>
          <a:p>
            <a:pPr algn="ctr" defTabSz="912813" eaLnBrk="0" hangingPunct="0"/>
            <a:r>
              <a:rPr lang="en-US"/>
              <a:t>Fatigue crack, resulted from experimental research</a:t>
            </a:r>
            <a:endParaRPr lang="ru-RU"/>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6" name="Rectangle 3"/>
          <p:cNvSpPr txBox="1">
            <a:spLocks noChangeArrowheads="1"/>
          </p:cNvSpPr>
          <p:nvPr/>
        </p:nvSpPr>
        <p:spPr bwMode="auto">
          <a:xfrm>
            <a:off x="241300" y="631825"/>
            <a:ext cx="8456613" cy="5792788"/>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1" fontAlgn="base" latinLnBrk="0" hangingPunct="1">
              <a:lnSpc>
                <a:spcPct val="140000"/>
              </a:lnSpc>
              <a:spcBef>
                <a:spcPct val="20000"/>
              </a:spcBef>
              <a:spcAft>
                <a:spcPct val="0"/>
              </a:spcAft>
              <a:buClr>
                <a:srgbClr val="073F89"/>
              </a:buClr>
              <a:buSzTx/>
              <a:buFont typeface="Wingdings" pitchFamily="2" charset="2"/>
              <a:buChar char="è"/>
              <a:tabLst/>
              <a:defRPr/>
            </a:pPr>
            <a:r>
              <a:rPr kumimoji="0" lang="en-US" sz="2000" b="0" i="0" u="none" strike="noStrike" kern="0" cap="none" spc="0" normalizeH="0" baseline="0" noProof="0" dirty="0" err="1" smtClean="0">
                <a:ln>
                  <a:noFill/>
                </a:ln>
                <a:solidFill>
                  <a:srgbClr val="073F89"/>
                </a:solidFill>
                <a:effectLst/>
                <a:uLnTx/>
                <a:uFillTx/>
                <a:latin typeface="Arial" charset="0"/>
                <a:ea typeface="+mn-ea"/>
                <a:cs typeface="+mn-cs"/>
              </a:rPr>
              <a:t>Multibody</a:t>
            </a:r>
            <a:r>
              <a:rPr kumimoji="0" lang="en-US" sz="2000" b="0" i="0" u="none" strike="noStrike" kern="0" cap="none" spc="0" normalizeH="0" baseline="0" noProof="0" dirty="0" smtClean="0">
                <a:ln>
                  <a:noFill/>
                </a:ln>
                <a:solidFill>
                  <a:srgbClr val="073F89"/>
                </a:solidFill>
                <a:effectLst/>
                <a:uLnTx/>
                <a:uFillTx/>
                <a:latin typeface="Arial" charset="0"/>
                <a:ea typeface="+mn-ea"/>
                <a:cs typeface="+mn-cs"/>
              </a:rPr>
              <a:t> model of three-piece bogie</a:t>
            </a:r>
          </a:p>
          <a:p>
            <a:pPr marL="342900" marR="0" lvl="0" indent="-342900" algn="l" defTabSz="914400" rtl="0" eaLnBrk="1" fontAlgn="base" latinLnBrk="0" hangingPunct="1">
              <a:lnSpc>
                <a:spcPct val="140000"/>
              </a:lnSpc>
              <a:spcBef>
                <a:spcPct val="20000"/>
              </a:spcBef>
              <a:spcAft>
                <a:spcPct val="0"/>
              </a:spcAft>
              <a:buClr>
                <a:srgbClr val="073F89"/>
              </a:buClr>
              <a:buSzTx/>
              <a:buFont typeface="Wingdings" pitchFamily="2" charset="2"/>
              <a:buChar char="è"/>
              <a:tabLst/>
              <a:defRPr/>
            </a:pPr>
            <a:r>
              <a:rPr kumimoji="0" lang="en-US" sz="2000" b="0" i="0" u="none" strike="noStrike" kern="0" cap="none" spc="0" normalizeH="0" baseline="0" noProof="0" dirty="0" smtClean="0">
                <a:ln>
                  <a:noFill/>
                </a:ln>
                <a:solidFill>
                  <a:srgbClr val="073F89"/>
                </a:solidFill>
                <a:effectLst/>
                <a:uLnTx/>
                <a:uFillTx/>
                <a:latin typeface="Arial" charset="0"/>
                <a:ea typeface="+mn-ea"/>
                <a:cs typeface="+mn-cs"/>
              </a:rPr>
              <a:t>Experimental verification</a:t>
            </a:r>
          </a:p>
          <a:p>
            <a:pPr marL="342900" marR="0" lvl="0" indent="-342900" algn="l" defTabSz="914400" rtl="0" eaLnBrk="1" fontAlgn="base" latinLnBrk="0" hangingPunct="1">
              <a:lnSpc>
                <a:spcPct val="140000"/>
              </a:lnSpc>
              <a:spcBef>
                <a:spcPct val="20000"/>
              </a:spcBef>
              <a:spcAft>
                <a:spcPct val="0"/>
              </a:spcAft>
              <a:buClr>
                <a:srgbClr val="073F89"/>
              </a:buClr>
              <a:buSzTx/>
              <a:buFont typeface="Wingdings" pitchFamily="2" charset="2"/>
              <a:buChar char="è"/>
              <a:tabLst/>
              <a:defRPr/>
            </a:pPr>
            <a:r>
              <a:rPr kumimoji="0" lang="en-US" sz="2000" b="0" i="0" u="none" strike="noStrike" kern="0" cap="none" spc="0" normalizeH="0" baseline="0" noProof="0" dirty="0" smtClean="0">
                <a:ln>
                  <a:noFill/>
                </a:ln>
                <a:solidFill>
                  <a:srgbClr val="073F89"/>
                </a:solidFill>
                <a:effectLst/>
                <a:uLnTx/>
                <a:uFillTx/>
                <a:latin typeface="Arial" charset="0"/>
                <a:ea typeface="+mn-ea"/>
                <a:cs typeface="+mn-cs"/>
              </a:rPr>
              <a:t>Flexible bodies,</a:t>
            </a:r>
            <a:r>
              <a:rPr kumimoji="0" lang="en-US" sz="2000" b="0" i="0" u="none" strike="noStrike" kern="0" cap="none" spc="0" normalizeH="0" noProof="0" dirty="0" smtClean="0">
                <a:ln>
                  <a:noFill/>
                </a:ln>
                <a:solidFill>
                  <a:srgbClr val="073F89"/>
                </a:solidFill>
                <a:effectLst/>
                <a:uLnTx/>
                <a:uFillTx/>
                <a:latin typeface="Arial" charset="0"/>
                <a:ea typeface="+mn-ea"/>
                <a:cs typeface="+mn-cs"/>
              </a:rPr>
              <a:t> stress load and durability</a:t>
            </a:r>
            <a:endParaRPr kumimoji="0" lang="en-US" sz="2000" b="0" i="0" u="none" strike="noStrike" kern="0" cap="none" spc="0" normalizeH="0" baseline="0" noProof="0" dirty="0" smtClean="0">
              <a:ln>
                <a:noFill/>
              </a:ln>
              <a:solidFill>
                <a:srgbClr val="073F89"/>
              </a:solidFill>
              <a:effectLst/>
              <a:uLnTx/>
              <a:uFillTx/>
              <a:latin typeface="Arial" charset="0"/>
              <a:ea typeface="+mn-ea"/>
              <a:cs typeface="+mn-cs"/>
            </a:endParaRPr>
          </a:p>
          <a:p>
            <a:pPr marL="342900" lvl="0" indent="-342900">
              <a:lnSpc>
                <a:spcPct val="140000"/>
              </a:lnSpc>
              <a:spcBef>
                <a:spcPct val="20000"/>
              </a:spcBef>
              <a:buClr>
                <a:srgbClr val="FF0000"/>
              </a:buClr>
              <a:buFont typeface="Wingdings" pitchFamily="2" charset="2"/>
              <a:buChar char="è"/>
            </a:pPr>
            <a:r>
              <a:rPr kumimoji="0" lang="en-US" sz="2000" b="0" i="0" u="none" strike="noStrike" kern="0" cap="none" spc="0" normalizeH="0" baseline="0" noProof="0" dirty="0" smtClean="0">
                <a:ln>
                  <a:noFill/>
                </a:ln>
                <a:solidFill>
                  <a:srgbClr val="073F89"/>
                </a:solidFill>
                <a:effectLst/>
                <a:uLnTx/>
                <a:uFillTx/>
                <a:latin typeface="Arial" charset="0"/>
                <a:ea typeface="+mn-ea"/>
                <a:cs typeface="+mn-cs"/>
              </a:rPr>
              <a:t>Application</a:t>
            </a:r>
          </a:p>
          <a:p>
            <a:pPr marL="342900" marR="0" lvl="0" indent="-342900" algn="l" defTabSz="914400" rtl="0" eaLnBrk="1" fontAlgn="base" latinLnBrk="0" hangingPunct="1">
              <a:lnSpc>
                <a:spcPct val="140000"/>
              </a:lnSpc>
              <a:spcBef>
                <a:spcPct val="20000"/>
              </a:spcBef>
              <a:spcAft>
                <a:spcPct val="0"/>
              </a:spcAft>
              <a:buClr>
                <a:srgbClr val="073F89"/>
              </a:buClr>
              <a:buSzTx/>
              <a:buFont typeface="Wingdings" pitchFamily="2" charset="2"/>
              <a:buNone/>
              <a:tabLst/>
              <a:defRPr/>
            </a:pPr>
            <a:endParaRPr kumimoji="0" lang="ru-RU" sz="2000" b="0" i="0" u="none" strike="noStrike" kern="0" cap="none" spc="0" normalizeH="0" baseline="0" noProof="0" dirty="0" smtClean="0">
              <a:ln>
                <a:noFill/>
              </a:ln>
              <a:solidFill>
                <a:srgbClr val="073F89"/>
              </a:solidFill>
              <a:effectLst/>
              <a:uLnTx/>
              <a:uFillTx/>
              <a:latin typeface="Arial" charset="0"/>
              <a:ea typeface="+mn-ea"/>
              <a:cs typeface="+mn-cs"/>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Case Study: Choice of Rational Gauge</a:t>
            </a:r>
            <a:endParaRPr lang="ru-RU" dirty="0"/>
          </a:p>
        </p:txBody>
      </p:sp>
      <p:graphicFrame>
        <p:nvGraphicFramePr>
          <p:cNvPr id="6" name="Object 4"/>
          <p:cNvGraphicFramePr>
            <a:graphicFrameLocks noChangeAspect="1"/>
          </p:cNvGraphicFramePr>
          <p:nvPr/>
        </p:nvGraphicFramePr>
        <p:xfrm>
          <a:off x="458788" y="963613"/>
          <a:ext cx="3616325" cy="1868487"/>
        </p:xfrm>
        <a:graphic>
          <a:graphicData uri="http://schemas.openxmlformats.org/presentationml/2006/ole">
            <p:oleObj spid="_x0000_s427010" name="Точечный рисунок" r:id="rId4" imgW="4351397" imgH="2247619" progId="PBrush">
              <p:embed/>
            </p:oleObj>
          </a:graphicData>
        </a:graphic>
      </p:graphicFrame>
      <p:sp>
        <p:nvSpPr>
          <p:cNvPr id="7" name="Text Box 5"/>
          <p:cNvSpPr txBox="1">
            <a:spLocks noChangeArrowheads="1"/>
          </p:cNvSpPr>
          <p:nvPr/>
        </p:nvSpPr>
        <p:spPr bwMode="auto">
          <a:xfrm>
            <a:off x="4752975" y="3500438"/>
            <a:ext cx="4086225" cy="2308324"/>
          </a:xfrm>
          <a:prstGeom prst="rect">
            <a:avLst/>
          </a:prstGeom>
          <a:noFill/>
          <a:ln w="9525">
            <a:noFill/>
            <a:miter lim="800000"/>
            <a:headEnd/>
            <a:tailEnd/>
          </a:ln>
        </p:spPr>
        <p:txBody>
          <a:bodyPr wrap="square">
            <a:spAutoFit/>
          </a:bodyPr>
          <a:lstStyle/>
          <a:p>
            <a:pPr>
              <a:spcBef>
                <a:spcPct val="50000"/>
              </a:spcBef>
            </a:pPr>
            <a:r>
              <a:rPr lang="en-US" dirty="0">
                <a:latin typeface="Arial" charset="0"/>
              </a:rPr>
              <a:t>The problem appears because of the increased wear of wheel profiles.</a:t>
            </a:r>
          </a:p>
          <a:p>
            <a:pPr>
              <a:spcBef>
                <a:spcPct val="50000"/>
              </a:spcBef>
            </a:pPr>
            <a:endParaRPr lang="en-US" dirty="0">
              <a:latin typeface="Arial" charset="0"/>
            </a:endParaRPr>
          </a:p>
          <a:p>
            <a:pPr>
              <a:spcBef>
                <a:spcPct val="50000"/>
              </a:spcBef>
            </a:pPr>
            <a:r>
              <a:rPr lang="en-US" dirty="0" smtClean="0">
                <a:latin typeface="Arial" charset="0"/>
              </a:rPr>
              <a:t>Russian </a:t>
            </a:r>
            <a:r>
              <a:rPr lang="en-US" dirty="0">
                <a:latin typeface="Arial" charset="0"/>
              </a:rPr>
              <a:t>Railways initiated researches </a:t>
            </a:r>
            <a:r>
              <a:rPr lang="en-US" dirty="0" smtClean="0">
                <a:latin typeface="Arial" charset="0"/>
              </a:rPr>
              <a:t>concerning influence of track </a:t>
            </a:r>
            <a:r>
              <a:rPr lang="en-US" dirty="0">
                <a:latin typeface="Arial" charset="0"/>
              </a:rPr>
              <a:t>gauge on wheel profile wear and railway </a:t>
            </a:r>
            <a:r>
              <a:rPr lang="en-US" dirty="0" smtClean="0">
                <a:latin typeface="Arial" charset="0"/>
              </a:rPr>
              <a:t>safety.</a:t>
            </a:r>
            <a:endParaRPr lang="ru-RU" dirty="0">
              <a:latin typeface="Arial" charset="0"/>
            </a:endParaRPr>
          </a:p>
        </p:txBody>
      </p:sp>
      <p:pic>
        <p:nvPicPr>
          <p:cNvPr id="9" name="Picture 9"/>
          <p:cNvPicPr>
            <a:picLocks noChangeAspect="1" noChangeArrowheads="1"/>
          </p:cNvPicPr>
          <p:nvPr/>
        </p:nvPicPr>
        <p:blipFill>
          <a:blip r:embed="rId5" cstate="print"/>
          <a:srcRect/>
          <a:stretch>
            <a:fillRect/>
          </a:stretch>
        </p:blipFill>
        <p:spPr bwMode="auto">
          <a:xfrm>
            <a:off x="4919663" y="1150938"/>
            <a:ext cx="3529012" cy="1409700"/>
          </a:xfrm>
          <a:prstGeom prst="rect">
            <a:avLst/>
          </a:prstGeom>
          <a:noFill/>
          <a:ln w="9525">
            <a:noFill/>
            <a:miter lim="800000"/>
            <a:headEnd/>
            <a:tailEnd/>
          </a:ln>
        </p:spPr>
      </p:pic>
      <p:sp>
        <p:nvSpPr>
          <p:cNvPr id="10" name="Text Box 10"/>
          <p:cNvSpPr txBox="1">
            <a:spLocks noChangeArrowheads="1"/>
          </p:cNvSpPr>
          <p:nvPr/>
        </p:nvSpPr>
        <p:spPr bwMode="auto">
          <a:xfrm>
            <a:off x="6864350" y="1943100"/>
            <a:ext cx="504825" cy="296863"/>
          </a:xfrm>
          <a:prstGeom prst="rect">
            <a:avLst/>
          </a:prstGeom>
          <a:noFill/>
          <a:ln w="9525">
            <a:noFill/>
            <a:miter lim="800000"/>
            <a:headEnd/>
            <a:tailEnd/>
          </a:ln>
        </p:spPr>
        <p:txBody>
          <a:bodyPr lIns="18000" tIns="10800" rIns="18000" bIns="10800">
            <a:spAutoFit/>
          </a:bodyPr>
          <a:lstStyle/>
          <a:p>
            <a:pPr>
              <a:spcBef>
                <a:spcPct val="50000"/>
              </a:spcBef>
            </a:pPr>
            <a:r>
              <a:rPr lang="en-US" dirty="0">
                <a:latin typeface="Arial" charset="0"/>
              </a:rPr>
              <a:t>New</a:t>
            </a:r>
            <a:endParaRPr lang="ru-RU" dirty="0">
              <a:latin typeface="Arial" charset="0"/>
            </a:endParaRPr>
          </a:p>
        </p:txBody>
      </p:sp>
      <p:sp>
        <p:nvSpPr>
          <p:cNvPr id="11" name="Text Box 11"/>
          <p:cNvSpPr txBox="1">
            <a:spLocks noChangeArrowheads="1"/>
          </p:cNvSpPr>
          <p:nvPr/>
        </p:nvSpPr>
        <p:spPr bwMode="auto">
          <a:xfrm>
            <a:off x="7654925" y="1222375"/>
            <a:ext cx="649288" cy="296863"/>
          </a:xfrm>
          <a:prstGeom prst="rect">
            <a:avLst/>
          </a:prstGeom>
          <a:noFill/>
          <a:ln w="9525">
            <a:noFill/>
            <a:miter lim="800000"/>
            <a:headEnd/>
            <a:tailEnd/>
          </a:ln>
        </p:spPr>
        <p:txBody>
          <a:bodyPr lIns="18000" tIns="10800" rIns="18000" bIns="10800">
            <a:spAutoFit/>
          </a:bodyPr>
          <a:lstStyle/>
          <a:p>
            <a:pPr>
              <a:spcBef>
                <a:spcPct val="50000"/>
              </a:spcBef>
            </a:pPr>
            <a:r>
              <a:rPr lang="en-US">
                <a:solidFill>
                  <a:srgbClr val="006600"/>
                </a:solidFill>
                <a:latin typeface="Arial" charset="0"/>
              </a:rPr>
              <a:t>worn</a:t>
            </a:r>
            <a:endParaRPr lang="ru-RU">
              <a:solidFill>
                <a:srgbClr val="006600"/>
              </a:solidFill>
              <a:latin typeface="Arial" charset="0"/>
            </a:endParaRPr>
          </a:p>
        </p:txBody>
      </p:sp>
      <p:sp>
        <p:nvSpPr>
          <p:cNvPr id="12" name="Line 12"/>
          <p:cNvSpPr>
            <a:spLocks noChangeShapeType="1"/>
          </p:cNvSpPr>
          <p:nvPr/>
        </p:nvSpPr>
        <p:spPr bwMode="auto">
          <a:xfrm flipV="1">
            <a:off x="7367588" y="1882775"/>
            <a:ext cx="169862" cy="203200"/>
          </a:xfrm>
          <a:prstGeom prst="line">
            <a:avLst/>
          </a:prstGeom>
          <a:noFill/>
          <a:ln w="12700">
            <a:solidFill>
              <a:schemeClr val="tx1"/>
            </a:solidFill>
            <a:round/>
            <a:headEnd/>
            <a:tailEnd/>
          </a:ln>
        </p:spPr>
        <p:txBody>
          <a:bodyPr/>
          <a:lstStyle/>
          <a:p>
            <a:endParaRPr lang="ru-RU"/>
          </a:p>
        </p:txBody>
      </p:sp>
      <p:sp>
        <p:nvSpPr>
          <p:cNvPr id="13" name="Line 13"/>
          <p:cNvSpPr>
            <a:spLocks noChangeShapeType="1"/>
          </p:cNvSpPr>
          <p:nvPr/>
        </p:nvSpPr>
        <p:spPr bwMode="auto">
          <a:xfrm flipH="1">
            <a:off x="7699375" y="1511300"/>
            <a:ext cx="173038" cy="404813"/>
          </a:xfrm>
          <a:prstGeom prst="line">
            <a:avLst/>
          </a:prstGeom>
          <a:noFill/>
          <a:ln w="9525">
            <a:solidFill>
              <a:schemeClr val="tx1"/>
            </a:solidFill>
            <a:round/>
            <a:headEnd/>
            <a:tailEnd/>
          </a:ln>
        </p:spPr>
        <p:txBody>
          <a:bodyPr/>
          <a:lstStyle/>
          <a:p>
            <a:endParaRPr lang="ru-RU"/>
          </a:p>
        </p:txBody>
      </p:sp>
      <p:pic>
        <p:nvPicPr>
          <p:cNvPr id="14" name="derailment_rostov.avi">
            <a:hlinkClick r:id="" action="ppaction://media"/>
          </p:cNvPr>
          <p:cNvPicPr>
            <a:picLocks noRot="1" noChangeAspect="1"/>
          </p:cNvPicPr>
          <p:nvPr>
            <a:videoFile r:link="rId2"/>
          </p:nvPr>
        </p:nvPicPr>
        <p:blipFill>
          <a:blip r:embed="rId6" cstate="print"/>
          <a:stretch>
            <a:fillRect/>
          </a:stretch>
        </p:blipFill>
        <p:spPr>
          <a:xfrm>
            <a:off x="371475" y="3575840"/>
            <a:ext cx="4200525" cy="262334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300"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14"/>
                </p:tgtEl>
              </p:cMediaNode>
            </p:video>
            <p:seq concurrent="1" nextAc="seek">
              <p:cTn id="8" restart="whenNotActive" fill="hold" evtFilter="cancelBubble" nodeType="interactiveSeq">
                <p:stCondLst>
                  <p:cond evt="onClick" delay="0">
                    <p:tgtEl>
                      <p:spTgt spid="1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4"/>
                                        </p:tgtEl>
                                      </p:cBhvr>
                                    </p:cmd>
                                  </p:childTnLst>
                                </p:cTn>
                              </p:par>
                            </p:childTnLst>
                          </p:cTn>
                        </p:par>
                      </p:childTnLst>
                    </p:cTn>
                  </p:par>
                </p:childTnLst>
              </p:cTn>
              <p:nextCondLst>
                <p:cond evt="onClick" delay="0">
                  <p:tgtEl>
                    <p:spTgt spid="14"/>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err="1" smtClean="0"/>
              <a:t>Mutivariant</a:t>
            </a:r>
            <a:r>
              <a:rPr lang="en-US" dirty="0" smtClean="0"/>
              <a:t> Analysis</a:t>
            </a:r>
            <a:endParaRPr lang="ru-RU" dirty="0"/>
          </a:p>
        </p:txBody>
      </p:sp>
      <p:sp>
        <p:nvSpPr>
          <p:cNvPr id="8" name="Text Box 102"/>
          <p:cNvSpPr txBox="1">
            <a:spLocks noChangeArrowheads="1"/>
          </p:cNvSpPr>
          <p:nvPr/>
        </p:nvSpPr>
        <p:spPr bwMode="auto">
          <a:xfrm>
            <a:off x="3937000" y="1249363"/>
            <a:ext cx="3295650" cy="296862"/>
          </a:xfrm>
          <a:prstGeom prst="rect">
            <a:avLst/>
          </a:prstGeom>
          <a:gradFill rotWithShape="1">
            <a:gsLst>
              <a:gs pos="0">
                <a:srgbClr val="FFFFFF"/>
              </a:gs>
              <a:gs pos="100000">
                <a:srgbClr val="CCFFCC"/>
              </a:gs>
            </a:gsLst>
            <a:path path="shape">
              <a:fillToRect l="50000" t="50000" r="50000" b="50000"/>
            </a:path>
          </a:gradFill>
          <a:ln w="9525">
            <a:solidFill>
              <a:srgbClr val="000000"/>
            </a:solidFill>
            <a:miter lim="800000"/>
            <a:headEnd/>
            <a:tailEnd/>
          </a:ln>
        </p:spPr>
        <p:txBody>
          <a:bodyPr lIns="18000" tIns="10800" rIns="18000" bIns="10800"/>
          <a:lstStyle/>
          <a:p>
            <a:pPr algn="ctr"/>
            <a:r>
              <a:rPr lang="en-US" sz="1400" b="1">
                <a:solidFill>
                  <a:srgbClr val="0000FF"/>
                </a:solidFill>
                <a:latin typeface="Arial" charset="0"/>
              </a:rPr>
              <a:t>Freight Car with three piece</a:t>
            </a:r>
            <a:r>
              <a:rPr lang="ru-RU" sz="1400" b="1">
                <a:solidFill>
                  <a:srgbClr val="0000FF"/>
                </a:solidFill>
                <a:latin typeface="Arial" charset="0"/>
              </a:rPr>
              <a:t> </a:t>
            </a:r>
            <a:r>
              <a:rPr lang="en-US" sz="1400" b="1">
                <a:solidFill>
                  <a:srgbClr val="0000FF"/>
                </a:solidFill>
                <a:latin typeface="Arial" charset="0"/>
              </a:rPr>
              <a:t>bogies</a:t>
            </a:r>
            <a:endParaRPr lang="ru-RU" sz="1400" b="1">
              <a:solidFill>
                <a:srgbClr val="0000FF"/>
              </a:solidFill>
              <a:latin typeface="Arial" charset="0"/>
            </a:endParaRPr>
          </a:p>
        </p:txBody>
      </p:sp>
      <p:sp>
        <p:nvSpPr>
          <p:cNvPr id="9" name="Text Box 103"/>
          <p:cNvSpPr txBox="1">
            <a:spLocks noChangeArrowheads="1"/>
          </p:cNvSpPr>
          <p:nvPr/>
        </p:nvSpPr>
        <p:spPr bwMode="auto">
          <a:xfrm>
            <a:off x="4286250" y="1866900"/>
            <a:ext cx="1096963" cy="295275"/>
          </a:xfrm>
          <a:prstGeom prst="rect">
            <a:avLst/>
          </a:prstGeom>
          <a:gradFill rotWithShape="1">
            <a:gsLst>
              <a:gs pos="0">
                <a:srgbClr val="FFFFFF"/>
              </a:gs>
              <a:gs pos="100000">
                <a:srgbClr val="FFFF99"/>
              </a:gs>
            </a:gsLst>
            <a:path path="shape">
              <a:fillToRect l="50000" t="50000" r="50000" b="50000"/>
            </a:path>
          </a:gradFill>
          <a:ln w="9525">
            <a:solidFill>
              <a:srgbClr val="000000"/>
            </a:solidFill>
            <a:miter lim="800000"/>
            <a:headEnd/>
            <a:tailEnd/>
          </a:ln>
        </p:spPr>
        <p:txBody>
          <a:bodyPr lIns="18000" tIns="10800" rIns="18000" bIns="10800"/>
          <a:lstStyle/>
          <a:p>
            <a:pPr algn="ctr"/>
            <a:r>
              <a:rPr lang="en-US" sz="1400" b="1">
                <a:solidFill>
                  <a:srgbClr val="0000FF"/>
                </a:solidFill>
                <a:latin typeface="Arial" charset="0"/>
              </a:rPr>
              <a:t>New</a:t>
            </a:r>
            <a:r>
              <a:rPr lang="ru-RU" sz="1400" b="1">
                <a:solidFill>
                  <a:srgbClr val="0000FF"/>
                </a:solidFill>
                <a:latin typeface="Arial" charset="0"/>
              </a:rPr>
              <a:t>/</a:t>
            </a:r>
            <a:r>
              <a:rPr lang="en-US" sz="1400" b="1">
                <a:solidFill>
                  <a:srgbClr val="0000FF"/>
                </a:solidFill>
                <a:latin typeface="Arial" charset="0"/>
              </a:rPr>
              <a:t>New</a:t>
            </a:r>
            <a:endParaRPr lang="ru-RU" sz="1400" b="1">
              <a:solidFill>
                <a:srgbClr val="0000FF"/>
              </a:solidFill>
              <a:latin typeface="Arial" charset="0"/>
            </a:endParaRPr>
          </a:p>
        </p:txBody>
      </p:sp>
      <p:sp>
        <p:nvSpPr>
          <p:cNvPr id="10" name="Text Box 104"/>
          <p:cNvSpPr txBox="1">
            <a:spLocks noChangeArrowheads="1"/>
          </p:cNvSpPr>
          <p:nvPr/>
        </p:nvSpPr>
        <p:spPr bwMode="auto">
          <a:xfrm>
            <a:off x="5600700" y="1866900"/>
            <a:ext cx="1485900" cy="295275"/>
          </a:xfrm>
          <a:prstGeom prst="rect">
            <a:avLst/>
          </a:prstGeom>
          <a:gradFill rotWithShape="1">
            <a:gsLst>
              <a:gs pos="0">
                <a:srgbClr val="FFFFFF"/>
              </a:gs>
              <a:gs pos="100000">
                <a:srgbClr val="FFFF99"/>
              </a:gs>
            </a:gsLst>
            <a:path path="shape">
              <a:fillToRect l="50000" t="50000" r="50000" b="50000"/>
            </a:path>
          </a:gradFill>
          <a:ln w="9525">
            <a:solidFill>
              <a:srgbClr val="000000"/>
            </a:solidFill>
            <a:miter lim="800000"/>
            <a:headEnd/>
            <a:tailEnd/>
          </a:ln>
        </p:spPr>
        <p:txBody>
          <a:bodyPr lIns="18000" tIns="10800" rIns="18000" bIns="10800"/>
          <a:lstStyle/>
          <a:p>
            <a:pPr algn="ctr"/>
            <a:r>
              <a:rPr lang="en-US" sz="1400" b="1">
                <a:solidFill>
                  <a:srgbClr val="0000FF"/>
                </a:solidFill>
                <a:latin typeface="Arial" charset="0"/>
              </a:rPr>
              <a:t>New</a:t>
            </a:r>
            <a:r>
              <a:rPr lang="ru-RU" sz="1400" b="1">
                <a:solidFill>
                  <a:srgbClr val="0000FF"/>
                </a:solidFill>
                <a:latin typeface="Arial" charset="0"/>
              </a:rPr>
              <a:t>/</a:t>
            </a:r>
            <a:r>
              <a:rPr lang="en-US" sz="1400" b="1">
                <a:solidFill>
                  <a:srgbClr val="0000FF"/>
                </a:solidFill>
                <a:latin typeface="Arial" charset="0"/>
              </a:rPr>
              <a:t>Worn-out</a:t>
            </a:r>
            <a:endParaRPr lang="ru-RU" sz="1400" b="1">
              <a:solidFill>
                <a:srgbClr val="0000FF"/>
              </a:solidFill>
              <a:latin typeface="Arial" charset="0"/>
            </a:endParaRPr>
          </a:p>
        </p:txBody>
      </p:sp>
      <p:sp>
        <p:nvSpPr>
          <p:cNvPr id="11" name="Text Box 105"/>
          <p:cNvSpPr txBox="1">
            <a:spLocks noChangeArrowheads="1"/>
          </p:cNvSpPr>
          <p:nvPr/>
        </p:nvSpPr>
        <p:spPr bwMode="auto">
          <a:xfrm>
            <a:off x="6673850" y="3205163"/>
            <a:ext cx="849313" cy="295275"/>
          </a:xfrm>
          <a:prstGeom prst="rect">
            <a:avLst/>
          </a:prstGeom>
          <a:gradFill rotWithShape="1">
            <a:gsLst>
              <a:gs pos="0">
                <a:srgbClr val="FFFFFF"/>
              </a:gs>
              <a:gs pos="100000">
                <a:srgbClr val="FFFF99"/>
              </a:gs>
            </a:gsLst>
            <a:path path="shape">
              <a:fillToRect l="50000" t="50000" r="50000" b="50000"/>
            </a:path>
          </a:gradFill>
          <a:ln w="9525">
            <a:solidFill>
              <a:srgbClr val="000000"/>
            </a:solidFill>
            <a:miter lim="800000"/>
            <a:headEnd/>
            <a:tailEnd/>
          </a:ln>
        </p:spPr>
        <p:txBody>
          <a:bodyPr lIns="18000" tIns="10800" rIns="18000" bIns="10800"/>
          <a:lstStyle/>
          <a:p>
            <a:pPr algn="ctr"/>
            <a:r>
              <a:rPr lang="ru-RU" sz="1400" b="1">
                <a:solidFill>
                  <a:srgbClr val="0000FF"/>
                </a:solidFill>
                <a:latin typeface="Arial" charset="0"/>
              </a:rPr>
              <a:t>R=650</a:t>
            </a:r>
            <a:r>
              <a:rPr lang="en-US" sz="1400" b="1">
                <a:solidFill>
                  <a:srgbClr val="0000FF"/>
                </a:solidFill>
                <a:latin typeface="Arial" charset="0"/>
              </a:rPr>
              <a:t>m</a:t>
            </a:r>
            <a:endParaRPr lang="ru-RU" sz="1400" b="1">
              <a:solidFill>
                <a:srgbClr val="0000FF"/>
              </a:solidFill>
              <a:latin typeface="Arial" charset="0"/>
            </a:endParaRPr>
          </a:p>
        </p:txBody>
      </p:sp>
      <p:sp>
        <p:nvSpPr>
          <p:cNvPr id="12" name="Text Box 106"/>
          <p:cNvSpPr txBox="1">
            <a:spLocks noChangeArrowheads="1"/>
          </p:cNvSpPr>
          <p:nvPr/>
        </p:nvSpPr>
        <p:spPr bwMode="auto">
          <a:xfrm>
            <a:off x="5703888" y="3205163"/>
            <a:ext cx="849312" cy="295275"/>
          </a:xfrm>
          <a:prstGeom prst="rect">
            <a:avLst/>
          </a:prstGeom>
          <a:gradFill rotWithShape="1">
            <a:gsLst>
              <a:gs pos="0">
                <a:srgbClr val="FFFFFF"/>
              </a:gs>
              <a:gs pos="100000">
                <a:srgbClr val="FFFF99"/>
              </a:gs>
            </a:gsLst>
            <a:path path="shape">
              <a:fillToRect l="50000" t="50000" r="50000" b="50000"/>
            </a:path>
          </a:gradFill>
          <a:ln w="9525">
            <a:solidFill>
              <a:srgbClr val="000000"/>
            </a:solidFill>
            <a:miter lim="800000"/>
            <a:headEnd/>
            <a:tailEnd/>
          </a:ln>
        </p:spPr>
        <p:txBody>
          <a:bodyPr lIns="18000" tIns="10800" rIns="18000" bIns="10800"/>
          <a:lstStyle/>
          <a:p>
            <a:pPr algn="ctr"/>
            <a:r>
              <a:rPr lang="en-US" sz="1400" b="1">
                <a:solidFill>
                  <a:srgbClr val="0000FF"/>
                </a:solidFill>
                <a:latin typeface="Arial" charset="0"/>
              </a:rPr>
              <a:t>Tangent</a:t>
            </a:r>
          </a:p>
          <a:p>
            <a:endParaRPr lang="ru-RU" sz="1400" b="1">
              <a:solidFill>
                <a:srgbClr val="0000FF"/>
              </a:solidFill>
              <a:latin typeface="Arial" charset="0"/>
            </a:endParaRPr>
          </a:p>
        </p:txBody>
      </p:sp>
      <p:sp>
        <p:nvSpPr>
          <p:cNvPr id="13" name="Text Box 107"/>
          <p:cNvSpPr txBox="1">
            <a:spLocks noChangeArrowheads="1"/>
          </p:cNvSpPr>
          <p:nvPr/>
        </p:nvSpPr>
        <p:spPr bwMode="auto">
          <a:xfrm>
            <a:off x="7653338" y="3205163"/>
            <a:ext cx="849312" cy="295275"/>
          </a:xfrm>
          <a:prstGeom prst="rect">
            <a:avLst/>
          </a:prstGeom>
          <a:gradFill rotWithShape="1">
            <a:gsLst>
              <a:gs pos="0">
                <a:srgbClr val="FFFFFF"/>
              </a:gs>
              <a:gs pos="100000">
                <a:srgbClr val="FFFF99"/>
              </a:gs>
            </a:gsLst>
            <a:path path="shape">
              <a:fillToRect l="50000" t="50000" r="50000" b="50000"/>
            </a:path>
          </a:gradFill>
          <a:ln w="9525">
            <a:solidFill>
              <a:srgbClr val="000000"/>
            </a:solidFill>
            <a:miter lim="800000"/>
            <a:headEnd/>
            <a:tailEnd/>
          </a:ln>
        </p:spPr>
        <p:txBody>
          <a:bodyPr lIns="18000" tIns="10800" rIns="18000" bIns="10800"/>
          <a:lstStyle/>
          <a:p>
            <a:pPr algn="ctr"/>
            <a:r>
              <a:rPr lang="ru-RU" sz="1400" b="1">
                <a:solidFill>
                  <a:srgbClr val="0000FF"/>
                </a:solidFill>
                <a:latin typeface="Arial" charset="0"/>
              </a:rPr>
              <a:t>R=350</a:t>
            </a:r>
            <a:r>
              <a:rPr lang="en-US" sz="1400" b="1">
                <a:solidFill>
                  <a:srgbClr val="0000FF"/>
                </a:solidFill>
                <a:latin typeface="Arial" charset="0"/>
              </a:rPr>
              <a:t>m</a:t>
            </a:r>
          </a:p>
          <a:p>
            <a:endParaRPr lang="ru-RU" sz="1400" b="1">
              <a:solidFill>
                <a:srgbClr val="0000FF"/>
              </a:solidFill>
              <a:latin typeface="Arial" charset="0"/>
            </a:endParaRPr>
          </a:p>
        </p:txBody>
      </p:sp>
      <p:sp>
        <p:nvSpPr>
          <p:cNvPr id="14" name="Text Box 108"/>
          <p:cNvSpPr txBox="1">
            <a:spLocks noChangeArrowheads="1"/>
          </p:cNvSpPr>
          <p:nvPr/>
        </p:nvSpPr>
        <p:spPr bwMode="auto">
          <a:xfrm>
            <a:off x="4829175" y="4017963"/>
            <a:ext cx="722313" cy="323850"/>
          </a:xfrm>
          <a:prstGeom prst="rect">
            <a:avLst/>
          </a:prstGeom>
          <a:gradFill rotWithShape="1">
            <a:gsLst>
              <a:gs pos="0">
                <a:srgbClr val="FFFFFF"/>
              </a:gs>
              <a:gs pos="100000">
                <a:srgbClr val="FFFF99"/>
              </a:gs>
            </a:gsLst>
            <a:path path="shape">
              <a:fillToRect l="50000" t="50000" r="50000" b="50000"/>
            </a:path>
          </a:gradFill>
          <a:ln w="9525">
            <a:solidFill>
              <a:srgbClr val="000000"/>
            </a:solidFill>
            <a:miter lim="800000"/>
            <a:headEnd/>
            <a:tailEnd/>
          </a:ln>
        </p:spPr>
        <p:txBody>
          <a:bodyPr lIns="18000" tIns="10800" rIns="18000" bIns="10800"/>
          <a:lstStyle/>
          <a:p>
            <a:pPr algn="ctr"/>
            <a:r>
              <a:rPr lang="ru-RU" sz="1400" b="1">
                <a:solidFill>
                  <a:srgbClr val="0000FF"/>
                </a:solidFill>
                <a:latin typeface="Arial" charset="0"/>
              </a:rPr>
              <a:t>60</a:t>
            </a:r>
          </a:p>
        </p:txBody>
      </p:sp>
      <p:sp>
        <p:nvSpPr>
          <p:cNvPr id="15" name="Text Box 109"/>
          <p:cNvSpPr txBox="1">
            <a:spLocks noChangeArrowheads="1"/>
          </p:cNvSpPr>
          <p:nvPr/>
        </p:nvSpPr>
        <p:spPr bwMode="auto">
          <a:xfrm>
            <a:off x="3952875" y="4017963"/>
            <a:ext cx="722313" cy="323850"/>
          </a:xfrm>
          <a:prstGeom prst="rect">
            <a:avLst/>
          </a:prstGeom>
          <a:gradFill rotWithShape="1">
            <a:gsLst>
              <a:gs pos="0">
                <a:srgbClr val="FFFFFF"/>
              </a:gs>
              <a:gs pos="100000">
                <a:srgbClr val="FFFF99"/>
              </a:gs>
            </a:gsLst>
            <a:path path="shape">
              <a:fillToRect l="50000" t="50000" r="50000" b="50000"/>
            </a:path>
          </a:gradFill>
          <a:ln w="9525">
            <a:solidFill>
              <a:srgbClr val="000000"/>
            </a:solidFill>
            <a:miter lim="800000"/>
            <a:headEnd/>
            <a:tailEnd/>
          </a:ln>
        </p:spPr>
        <p:txBody>
          <a:bodyPr lIns="18000" tIns="10800" rIns="18000" bIns="10800"/>
          <a:lstStyle/>
          <a:p>
            <a:pPr algn="ctr"/>
            <a:r>
              <a:rPr lang="ru-RU" sz="1400" b="1">
                <a:solidFill>
                  <a:srgbClr val="0000FF"/>
                </a:solidFill>
                <a:latin typeface="Arial" charset="0"/>
              </a:rPr>
              <a:t>40</a:t>
            </a:r>
          </a:p>
        </p:txBody>
      </p:sp>
      <p:sp>
        <p:nvSpPr>
          <p:cNvPr id="16" name="Text Box 110"/>
          <p:cNvSpPr txBox="1">
            <a:spLocks noChangeArrowheads="1"/>
          </p:cNvSpPr>
          <p:nvPr/>
        </p:nvSpPr>
        <p:spPr bwMode="auto">
          <a:xfrm>
            <a:off x="6583363" y="4017963"/>
            <a:ext cx="722312" cy="323850"/>
          </a:xfrm>
          <a:prstGeom prst="rect">
            <a:avLst/>
          </a:prstGeom>
          <a:gradFill rotWithShape="1">
            <a:gsLst>
              <a:gs pos="0">
                <a:srgbClr val="FFFFFF"/>
              </a:gs>
              <a:gs pos="100000">
                <a:srgbClr val="FFFF99"/>
              </a:gs>
            </a:gsLst>
            <a:path path="shape">
              <a:fillToRect l="50000" t="50000" r="50000" b="50000"/>
            </a:path>
          </a:gradFill>
          <a:ln w="9525">
            <a:solidFill>
              <a:srgbClr val="000000"/>
            </a:solidFill>
            <a:miter lim="800000"/>
            <a:headEnd/>
            <a:tailEnd/>
          </a:ln>
        </p:spPr>
        <p:txBody>
          <a:bodyPr lIns="18000" tIns="10800" rIns="18000" bIns="10800"/>
          <a:lstStyle/>
          <a:p>
            <a:pPr algn="ctr"/>
            <a:r>
              <a:rPr lang="ru-RU" sz="1400" b="1">
                <a:solidFill>
                  <a:srgbClr val="0000FF"/>
                </a:solidFill>
                <a:latin typeface="Arial" charset="0"/>
              </a:rPr>
              <a:t>90</a:t>
            </a:r>
          </a:p>
          <a:p>
            <a:endParaRPr lang="ru-RU" sz="1400" b="1">
              <a:solidFill>
                <a:srgbClr val="0000FF"/>
              </a:solidFill>
              <a:latin typeface="Arial" charset="0"/>
            </a:endParaRPr>
          </a:p>
        </p:txBody>
      </p:sp>
      <p:sp>
        <p:nvSpPr>
          <p:cNvPr id="17" name="Text Box 111"/>
          <p:cNvSpPr txBox="1">
            <a:spLocks noChangeArrowheads="1"/>
          </p:cNvSpPr>
          <p:nvPr/>
        </p:nvSpPr>
        <p:spPr bwMode="auto">
          <a:xfrm>
            <a:off x="5707063" y="4017963"/>
            <a:ext cx="720725" cy="323850"/>
          </a:xfrm>
          <a:prstGeom prst="rect">
            <a:avLst/>
          </a:prstGeom>
          <a:gradFill rotWithShape="1">
            <a:gsLst>
              <a:gs pos="0">
                <a:srgbClr val="FFFFFF"/>
              </a:gs>
              <a:gs pos="100000">
                <a:srgbClr val="FFFF99"/>
              </a:gs>
            </a:gsLst>
            <a:path path="shape">
              <a:fillToRect l="50000" t="50000" r="50000" b="50000"/>
            </a:path>
          </a:gradFill>
          <a:ln w="9525">
            <a:solidFill>
              <a:srgbClr val="000000"/>
            </a:solidFill>
            <a:miter lim="800000"/>
            <a:headEnd/>
            <a:tailEnd/>
          </a:ln>
        </p:spPr>
        <p:txBody>
          <a:bodyPr lIns="18000" tIns="10800" rIns="18000" bIns="10800"/>
          <a:lstStyle/>
          <a:p>
            <a:pPr algn="ctr"/>
            <a:r>
              <a:rPr lang="ru-RU" sz="1400" b="1">
                <a:solidFill>
                  <a:srgbClr val="0000FF"/>
                </a:solidFill>
                <a:latin typeface="Arial" charset="0"/>
              </a:rPr>
              <a:t>80</a:t>
            </a:r>
          </a:p>
          <a:p>
            <a:endParaRPr lang="ru-RU" sz="1400" b="1">
              <a:solidFill>
                <a:srgbClr val="0000FF"/>
              </a:solidFill>
              <a:latin typeface="Arial" charset="0"/>
            </a:endParaRPr>
          </a:p>
        </p:txBody>
      </p:sp>
      <p:sp>
        <p:nvSpPr>
          <p:cNvPr id="18" name="Text Box 112"/>
          <p:cNvSpPr txBox="1">
            <a:spLocks noChangeArrowheads="1"/>
          </p:cNvSpPr>
          <p:nvPr/>
        </p:nvSpPr>
        <p:spPr bwMode="auto">
          <a:xfrm>
            <a:off x="4829175" y="5534025"/>
            <a:ext cx="722313" cy="323850"/>
          </a:xfrm>
          <a:prstGeom prst="rect">
            <a:avLst/>
          </a:prstGeom>
          <a:gradFill rotWithShape="1">
            <a:gsLst>
              <a:gs pos="0">
                <a:srgbClr val="FFFFFF"/>
              </a:gs>
              <a:gs pos="100000">
                <a:srgbClr val="FF99CC"/>
              </a:gs>
            </a:gsLst>
            <a:path path="shape">
              <a:fillToRect l="50000" t="50000" r="50000" b="50000"/>
            </a:path>
          </a:gradFill>
          <a:ln w="9525">
            <a:solidFill>
              <a:srgbClr val="000000"/>
            </a:solidFill>
            <a:miter lim="800000"/>
            <a:headEnd/>
            <a:tailEnd/>
          </a:ln>
        </p:spPr>
        <p:txBody>
          <a:bodyPr lIns="18000" tIns="10800" rIns="18000" bIns="10800"/>
          <a:lstStyle/>
          <a:p>
            <a:pPr algn="ctr"/>
            <a:r>
              <a:rPr lang="ru-RU" sz="1400" b="1">
                <a:solidFill>
                  <a:srgbClr val="0000FF"/>
                </a:solidFill>
                <a:latin typeface="Arial" charset="0"/>
              </a:rPr>
              <a:t>A</a:t>
            </a:r>
            <a:r>
              <a:rPr lang="ru-RU" sz="1400" b="1" baseline="-25000">
                <a:solidFill>
                  <a:srgbClr val="0000FF"/>
                </a:solidFill>
                <a:latin typeface="Arial" charset="0"/>
              </a:rPr>
              <a:t>2</a:t>
            </a:r>
            <a:endParaRPr lang="ru-RU" sz="1400" b="1">
              <a:solidFill>
                <a:srgbClr val="0000FF"/>
              </a:solidFill>
              <a:latin typeface="Arial" charset="0"/>
            </a:endParaRPr>
          </a:p>
        </p:txBody>
      </p:sp>
      <p:sp>
        <p:nvSpPr>
          <p:cNvPr id="19" name="Text Box 113"/>
          <p:cNvSpPr txBox="1">
            <a:spLocks noChangeArrowheads="1"/>
          </p:cNvSpPr>
          <p:nvPr/>
        </p:nvSpPr>
        <p:spPr bwMode="auto">
          <a:xfrm>
            <a:off x="3952875" y="5534025"/>
            <a:ext cx="722313" cy="323850"/>
          </a:xfrm>
          <a:prstGeom prst="rect">
            <a:avLst/>
          </a:prstGeom>
          <a:gradFill rotWithShape="1">
            <a:gsLst>
              <a:gs pos="0">
                <a:srgbClr val="FFFFFF"/>
              </a:gs>
              <a:gs pos="100000">
                <a:srgbClr val="FF99CC"/>
              </a:gs>
            </a:gsLst>
            <a:path path="shape">
              <a:fillToRect l="50000" t="50000" r="50000" b="50000"/>
            </a:path>
          </a:gradFill>
          <a:ln w="9525">
            <a:solidFill>
              <a:srgbClr val="000000"/>
            </a:solidFill>
            <a:miter lim="800000"/>
            <a:headEnd/>
            <a:tailEnd/>
          </a:ln>
        </p:spPr>
        <p:txBody>
          <a:bodyPr lIns="18000" tIns="10800" rIns="18000" bIns="10800"/>
          <a:lstStyle/>
          <a:p>
            <a:pPr algn="ctr"/>
            <a:r>
              <a:rPr lang="ru-RU" sz="1400" b="1">
                <a:solidFill>
                  <a:srgbClr val="0000FF"/>
                </a:solidFill>
                <a:latin typeface="Arial" charset="0"/>
              </a:rPr>
              <a:t>А</a:t>
            </a:r>
            <a:r>
              <a:rPr lang="ru-RU" sz="1400" b="1" baseline="-25000">
                <a:solidFill>
                  <a:srgbClr val="0000FF"/>
                </a:solidFill>
                <a:latin typeface="Arial" charset="0"/>
              </a:rPr>
              <a:t>1</a:t>
            </a:r>
            <a:endParaRPr lang="ru-RU" sz="1400" b="1">
              <a:solidFill>
                <a:srgbClr val="0000FF"/>
              </a:solidFill>
              <a:latin typeface="Arial" charset="0"/>
            </a:endParaRPr>
          </a:p>
        </p:txBody>
      </p:sp>
      <p:sp>
        <p:nvSpPr>
          <p:cNvPr id="20" name="Text Box 114"/>
          <p:cNvSpPr txBox="1">
            <a:spLocks noChangeArrowheads="1"/>
          </p:cNvSpPr>
          <p:nvPr/>
        </p:nvSpPr>
        <p:spPr bwMode="auto">
          <a:xfrm>
            <a:off x="6691313" y="5534025"/>
            <a:ext cx="722312" cy="323850"/>
          </a:xfrm>
          <a:prstGeom prst="rect">
            <a:avLst/>
          </a:prstGeom>
          <a:gradFill rotWithShape="1">
            <a:gsLst>
              <a:gs pos="0">
                <a:srgbClr val="FFFFFF"/>
              </a:gs>
              <a:gs pos="100000">
                <a:srgbClr val="FF99CC"/>
              </a:gs>
            </a:gsLst>
            <a:path path="shape">
              <a:fillToRect l="50000" t="50000" r="50000" b="50000"/>
            </a:path>
          </a:gradFill>
          <a:ln w="9525">
            <a:solidFill>
              <a:srgbClr val="000000"/>
            </a:solidFill>
            <a:miter lim="800000"/>
            <a:headEnd/>
            <a:tailEnd/>
          </a:ln>
        </p:spPr>
        <p:txBody>
          <a:bodyPr lIns="18000" tIns="10800" rIns="18000" bIns="10800"/>
          <a:lstStyle/>
          <a:p>
            <a:pPr algn="ctr"/>
            <a:r>
              <a:rPr lang="ru-RU" sz="1400" b="1">
                <a:solidFill>
                  <a:srgbClr val="0000FF"/>
                </a:solidFill>
                <a:latin typeface="Arial" charset="0"/>
              </a:rPr>
              <a:t>A</a:t>
            </a:r>
            <a:r>
              <a:rPr lang="ru-RU" sz="1400" b="1" baseline="-25000">
                <a:solidFill>
                  <a:srgbClr val="0000FF"/>
                </a:solidFill>
                <a:latin typeface="Arial" charset="0"/>
              </a:rPr>
              <a:t>9</a:t>
            </a:r>
          </a:p>
          <a:p>
            <a:endParaRPr lang="ru-RU" sz="1400" b="1">
              <a:solidFill>
                <a:srgbClr val="0000FF"/>
              </a:solidFill>
              <a:latin typeface="Arial" charset="0"/>
            </a:endParaRPr>
          </a:p>
        </p:txBody>
      </p:sp>
      <p:sp>
        <p:nvSpPr>
          <p:cNvPr id="21" name="Text Box 115"/>
          <p:cNvSpPr txBox="1">
            <a:spLocks noChangeArrowheads="1"/>
          </p:cNvSpPr>
          <p:nvPr/>
        </p:nvSpPr>
        <p:spPr bwMode="auto">
          <a:xfrm>
            <a:off x="5799138" y="5534025"/>
            <a:ext cx="722312" cy="323850"/>
          </a:xfrm>
          <a:prstGeom prst="rect">
            <a:avLst/>
          </a:prstGeom>
          <a:solidFill>
            <a:srgbClr val="FFFFFF"/>
          </a:solidFill>
          <a:ln w="9525">
            <a:noFill/>
            <a:miter lim="800000"/>
            <a:headEnd/>
            <a:tailEnd/>
          </a:ln>
        </p:spPr>
        <p:txBody>
          <a:bodyPr lIns="18000" tIns="10800" rIns="18000" bIns="10800"/>
          <a:lstStyle/>
          <a:p>
            <a:pPr algn="ctr"/>
            <a:r>
              <a:rPr lang="ru-RU" sz="1200">
                <a:latin typeface="Arial" charset="0"/>
              </a:rPr>
              <a:t>. . .</a:t>
            </a:r>
            <a:endParaRPr lang="ru-RU">
              <a:latin typeface="Arial" charset="0"/>
            </a:endParaRPr>
          </a:p>
        </p:txBody>
      </p:sp>
      <p:sp>
        <p:nvSpPr>
          <p:cNvPr id="22" name="Text Box 116"/>
          <p:cNvSpPr txBox="1">
            <a:spLocks noChangeArrowheads="1"/>
          </p:cNvSpPr>
          <p:nvPr/>
        </p:nvSpPr>
        <p:spPr bwMode="auto">
          <a:xfrm>
            <a:off x="630238" y="1201738"/>
            <a:ext cx="701675" cy="295275"/>
          </a:xfrm>
          <a:prstGeom prst="rect">
            <a:avLst/>
          </a:prstGeom>
          <a:gradFill rotWithShape="1">
            <a:gsLst>
              <a:gs pos="0">
                <a:srgbClr val="FFFFFF"/>
              </a:gs>
              <a:gs pos="100000">
                <a:srgbClr val="CCFFCC"/>
              </a:gs>
            </a:gsLst>
            <a:path path="shape">
              <a:fillToRect l="50000" t="50000" r="50000" b="50000"/>
            </a:path>
          </a:gradFill>
          <a:ln w="9525">
            <a:noFill/>
            <a:miter lim="800000"/>
            <a:headEnd/>
            <a:tailEnd/>
          </a:ln>
        </p:spPr>
        <p:txBody>
          <a:bodyPr lIns="18000" tIns="10800" rIns="18000" bIns="10800"/>
          <a:lstStyle/>
          <a:p>
            <a:r>
              <a:rPr lang="en-US" sz="1400" b="1">
                <a:solidFill>
                  <a:srgbClr val="006600"/>
                </a:solidFill>
                <a:latin typeface="Arial" charset="0"/>
              </a:rPr>
              <a:t>Object</a:t>
            </a:r>
            <a:endParaRPr lang="ru-RU" sz="1400" b="1">
              <a:solidFill>
                <a:srgbClr val="006600"/>
              </a:solidFill>
              <a:latin typeface="Arial" charset="0"/>
            </a:endParaRPr>
          </a:p>
        </p:txBody>
      </p:sp>
      <p:sp>
        <p:nvSpPr>
          <p:cNvPr id="23" name="Text Box 117"/>
          <p:cNvSpPr txBox="1">
            <a:spLocks noChangeArrowheads="1"/>
          </p:cNvSpPr>
          <p:nvPr/>
        </p:nvSpPr>
        <p:spPr bwMode="auto">
          <a:xfrm>
            <a:off x="976313" y="2503488"/>
            <a:ext cx="593725" cy="295275"/>
          </a:xfrm>
          <a:prstGeom prst="rect">
            <a:avLst/>
          </a:prstGeom>
          <a:gradFill rotWithShape="1">
            <a:gsLst>
              <a:gs pos="0">
                <a:srgbClr val="FFFFFF"/>
              </a:gs>
              <a:gs pos="100000">
                <a:srgbClr val="FFFF99"/>
              </a:gs>
            </a:gsLst>
            <a:path path="shape">
              <a:fillToRect l="50000" t="50000" r="50000" b="50000"/>
            </a:path>
          </a:gradFill>
          <a:ln w="9525">
            <a:noFill/>
            <a:miter lim="800000"/>
            <a:headEnd/>
            <a:tailEnd/>
          </a:ln>
        </p:spPr>
        <p:txBody>
          <a:bodyPr lIns="18000" tIns="10800" rIns="18000" bIns="10800"/>
          <a:lstStyle/>
          <a:p>
            <a:r>
              <a:rPr lang="en-US" sz="1400" b="1">
                <a:solidFill>
                  <a:srgbClr val="006600"/>
                </a:solidFill>
                <a:latin typeface="Arial" charset="0"/>
              </a:rPr>
              <a:t>Load</a:t>
            </a:r>
            <a:endParaRPr lang="ru-RU" sz="1400" b="1">
              <a:solidFill>
                <a:srgbClr val="006600"/>
              </a:solidFill>
              <a:latin typeface="Arial" charset="0"/>
            </a:endParaRPr>
          </a:p>
        </p:txBody>
      </p:sp>
      <p:sp>
        <p:nvSpPr>
          <p:cNvPr id="24" name="Text Box 118"/>
          <p:cNvSpPr txBox="1">
            <a:spLocks noChangeArrowheads="1"/>
          </p:cNvSpPr>
          <p:nvPr/>
        </p:nvSpPr>
        <p:spPr bwMode="auto">
          <a:xfrm>
            <a:off x="976313" y="1852613"/>
            <a:ext cx="1787525" cy="295275"/>
          </a:xfrm>
          <a:prstGeom prst="rect">
            <a:avLst/>
          </a:prstGeom>
          <a:gradFill rotWithShape="1">
            <a:gsLst>
              <a:gs pos="0">
                <a:srgbClr val="FFFFFF"/>
              </a:gs>
              <a:gs pos="100000">
                <a:srgbClr val="FFFF99"/>
              </a:gs>
            </a:gsLst>
            <a:path path="shape">
              <a:fillToRect l="50000" t="50000" r="50000" b="50000"/>
            </a:path>
          </a:gradFill>
          <a:ln w="9525">
            <a:noFill/>
            <a:miter lim="800000"/>
            <a:headEnd/>
            <a:tailEnd/>
          </a:ln>
        </p:spPr>
        <p:txBody>
          <a:bodyPr lIns="18000" tIns="10800" rIns="18000" bIns="10800"/>
          <a:lstStyle/>
          <a:p>
            <a:r>
              <a:rPr lang="en-US" sz="1400" b="1">
                <a:solidFill>
                  <a:srgbClr val="006600"/>
                </a:solidFill>
                <a:latin typeface="Arial" charset="0"/>
              </a:rPr>
              <a:t>Wheel</a:t>
            </a:r>
            <a:r>
              <a:rPr lang="ru-RU" sz="1400" b="1">
                <a:solidFill>
                  <a:srgbClr val="006600"/>
                </a:solidFill>
                <a:latin typeface="Arial" charset="0"/>
              </a:rPr>
              <a:t>/</a:t>
            </a:r>
            <a:r>
              <a:rPr lang="en-US" sz="1400" b="1">
                <a:solidFill>
                  <a:srgbClr val="006600"/>
                </a:solidFill>
                <a:latin typeface="Arial" charset="0"/>
              </a:rPr>
              <a:t>Rail profile</a:t>
            </a:r>
            <a:endParaRPr lang="ru-RU" sz="1400" b="1">
              <a:solidFill>
                <a:srgbClr val="006600"/>
              </a:solidFill>
              <a:latin typeface="Arial" charset="0"/>
            </a:endParaRPr>
          </a:p>
        </p:txBody>
      </p:sp>
      <p:sp>
        <p:nvSpPr>
          <p:cNvPr id="25" name="Text Box 119"/>
          <p:cNvSpPr txBox="1">
            <a:spLocks noChangeArrowheads="1"/>
          </p:cNvSpPr>
          <p:nvPr/>
        </p:nvSpPr>
        <p:spPr bwMode="auto">
          <a:xfrm>
            <a:off x="976313" y="3233738"/>
            <a:ext cx="1292225" cy="295275"/>
          </a:xfrm>
          <a:prstGeom prst="rect">
            <a:avLst/>
          </a:prstGeom>
          <a:gradFill rotWithShape="1">
            <a:gsLst>
              <a:gs pos="0">
                <a:srgbClr val="FFFFFF"/>
              </a:gs>
              <a:gs pos="100000">
                <a:srgbClr val="FFFF99"/>
              </a:gs>
            </a:gsLst>
            <a:path path="shape">
              <a:fillToRect l="50000" t="50000" r="50000" b="50000"/>
            </a:path>
          </a:gradFill>
          <a:ln w="9525">
            <a:noFill/>
            <a:miter lim="800000"/>
            <a:headEnd/>
            <a:tailEnd/>
          </a:ln>
        </p:spPr>
        <p:txBody>
          <a:bodyPr lIns="18000" tIns="10800" rIns="18000" bIns="10800"/>
          <a:lstStyle/>
          <a:p>
            <a:r>
              <a:rPr lang="en-US" sz="1400" b="1">
                <a:solidFill>
                  <a:srgbClr val="006600"/>
                </a:solidFill>
                <a:latin typeface="Arial" charset="0"/>
              </a:rPr>
              <a:t>Track profile</a:t>
            </a:r>
            <a:endParaRPr lang="ru-RU" sz="1400" b="1">
              <a:solidFill>
                <a:srgbClr val="006600"/>
              </a:solidFill>
              <a:latin typeface="Arial" charset="0"/>
            </a:endParaRPr>
          </a:p>
        </p:txBody>
      </p:sp>
      <p:sp>
        <p:nvSpPr>
          <p:cNvPr id="26" name="Text Box 120"/>
          <p:cNvSpPr txBox="1">
            <a:spLocks noChangeArrowheads="1"/>
          </p:cNvSpPr>
          <p:nvPr/>
        </p:nvSpPr>
        <p:spPr bwMode="auto">
          <a:xfrm>
            <a:off x="976313" y="4049713"/>
            <a:ext cx="1216025" cy="296862"/>
          </a:xfrm>
          <a:prstGeom prst="rect">
            <a:avLst/>
          </a:prstGeom>
          <a:gradFill rotWithShape="1">
            <a:gsLst>
              <a:gs pos="0">
                <a:srgbClr val="FFFFFF"/>
              </a:gs>
              <a:gs pos="100000">
                <a:srgbClr val="FFFF99"/>
              </a:gs>
            </a:gsLst>
            <a:path path="shape">
              <a:fillToRect l="50000" t="50000" r="50000" b="50000"/>
            </a:path>
          </a:gradFill>
          <a:ln w="9525">
            <a:noFill/>
            <a:miter lim="800000"/>
            <a:headEnd/>
            <a:tailEnd/>
          </a:ln>
        </p:spPr>
        <p:txBody>
          <a:bodyPr lIns="18000" tIns="10800" rIns="18000" bIns="10800"/>
          <a:lstStyle/>
          <a:p>
            <a:r>
              <a:rPr lang="en-US" sz="1400" b="1">
                <a:solidFill>
                  <a:srgbClr val="006600"/>
                </a:solidFill>
                <a:latin typeface="Arial" charset="0"/>
              </a:rPr>
              <a:t>Speed, km/h</a:t>
            </a:r>
            <a:endParaRPr lang="ru-RU" sz="1400" b="1">
              <a:solidFill>
                <a:srgbClr val="006600"/>
              </a:solidFill>
              <a:latin typeface="Arial" charset="0"/>
            </a:endParaRPr>
          </a:p>
        </p:txBody>
      </p:sp>
      <p:sp>
        <p:nvSpPr>
          <p:cNvPr id="27" name="Text Box 121"/>
          <p:cNvSpPr txBox="1">
            <a:spLocks noChangeArrowheads="1"/>
          </p:cNvSpPr>
          <p:nvPr/>
        </p:nvSpPr>
        <p:spPr bwMode="auto">
          <a:xfrm>
            <a:off x="630238" y="5524500"/>
            <a:ext cx="1679575" cy="277813"/>
          </a:xfrm>
          <a:prstGeom prst="rect">
            <a:avLst/>
          </a:prstGeom>
          <a:gradFill rotWithShape="1">
            <a:gsLst>
              <a:gs pos="0">
                <a:srgbClr val="FFFFFF"/>
              </a:gs>
              <a:gs pos="100000">
                <a:srgbClr val="FF99CC"/>
              </a:gs>
            </a:gsLst>
            <a:path path="shape">
              <a:fillToRect l="50000" t="50000" r="50000" b="50000"/>
            </a:path>
          </a:gradFill>
          <a:ln w="9525">
            <a:noFill/>
            <a:miter lim="800000"/>
            <a:headEnd/>
            <a:tailEnd/>
          </a:ln>
        </p:spPr>
        <p:txBody>
          <a:bodyPr lIns="18000" tIns="10800" rIns="18000" bIns="10800"/>
          <a:lstStyle/>
          <a:p>
            <a:r>
              <a:rPr lang="en-US" sz="1400" b="1">
                <a:solidFill>
                  <a:srgbClr val="006600"/>
                </a:solidFill>
                <a:latin typeface="Arial" charset="0"/>
              </a:rPr>
              <a:t>Alternative gauge</a:t>
            </a:r>
            <a:endParaRPr lang="ru-RU" sz="1400" b="1">
              <a:solidFill>
                <a:srgbClr val="006600"/>
              </a:solidFill>
              <a:latin typeface="Arial" charset="0"/>
            </a:endParaRPr>
          </a:p>
        </p:txBody>
      </p:sp>
      <p:sp>
        <p:nvSpPr>
          <p:cNvPr id="28" name="Line 122"/>
          <p:cNvSpPr>
            <a:spLocks noChangeShapeType="1"/>
          </p:cNvSpPr>
          <p:nvPr/>
        </p:nvSpPr>
        <p:spPr bwMode="auto">
          <a:xfrm flipH="1">
            <a:off x="4881563" y="1546225"/>
            <a:ext cx="722312" cy="309563"/>
          </a:xfrm>
          <a:prstGeom prst="line">
            <a:avLst/>
          </a:prstGeom>
          <a:noFill/>
          <a:ln w="9525">
            <a:solidFill>
              <a:srgbClr val="000000"/>
            </a:solidFill>
            <a:round/>
            <a:headEnd/>
            <a:tailEnd/>
          </a:ln>
        </p:spPr>
        <p:txBody>
          <a:bodyPr/>
          <a:lstStyle/>
          <a:p>
            <a:endParaRPr lang="ru-RU"/>
          </a:p>
        </p:txBody>
      </p:sp>
      <p:sp>
        <p:nvSpPr>
          <p:cNvPr id="29" name="Line 123"/>
          <p:cNvSpPr>
            <a:spLocks noChangeShapeType="1"/>
          </p:cNvSpPr>
          <p:nvPr/>
        </p:nvSpPr>
        <p:spPr bwMode="auto">
          <a:xfrm>
            <a:off x="5603875" y="1546225"/>
            <a:ext cx="720725" cy="309563"/>
          </a:xfrm>
          <a:prstGeom prst="line">
            <a:avLst/>
          </a:prstGeom>
          <a:noFill/>
          <a:ln w="9525">
            <a:solidFill>
              <a:srgbClr val="000000"/>
            </a:solidFill>
            <a:round/>
            <a:headEnd/>
            <a:tailEnd/>
          </a:ln>
        </p:spPr>
        <p:txBody>
          <a:bodyPr/>
          <a:lstStyle/>
          <a:p>
            <a:endParaRPr lang="ru-RU"/>
          </a:p>
        </p:txBody>
      </p:sp>
      <p:sp>
        <p:nvSpPr>
          <p:cNvPr id="30" name="Line 124"/>
          <p:cNvSpPr>
            <a:spLocks noChangeShapeType="1"/>
          </p:cNvSpPr>
          <p:nvPr/>
        </p:nvSpPr>
        <p:spPr bwMode="auto">
          <a:xfrm flipH="1">
            <a:off x="4151313" y="4341813"/>
            <a:ext cx="153987" cy="153987"/>
          </a:xfrm>
          <a:prstGeom prst="line">
            <a:avLst/>
          </a:prstGeom>
          <a:noFill/>
          <a:ln w="9525">
            <a:solidFill>
              <a:srgbClr val="000000"/>
            </a:solidFill>
            <a:round/>
            <a:headEnd/>
            <a:tailEnd/>
          </a:ln>
        </p:spPr>
        <p:txBody>
          <a:bodyPr/>
          <a:lstStyle/>
          <a:p>
            <a:endParaRPr lang="ru-RU"/>
          </a:p>
        </p:txBody>
      </p:sp>
      <p:sp>
        <p:nvSpPr>
          <p:cNvPr id="31" name="Line 125"/>
          <p:cNvSpPr>
            <a:spLocks noChangeShapeType="1"/>
          </p:cNvSpPr>
          <p:nvPr/>
        </p:nvSpPr>
        <p:spPr bwMode="auto">
          <a:xfrm>
            <a:off x="4305300" y="4341813"/>
            <a:ext cx="1588" cy="206375"/>
          </a:xfrm>
          <a:prstGeom prst="line">
            <a:avLst/>
          </a:prstGeom>
          <a:noFill/>
          <a:ln w="9525">
            <a:solidFill>
              <a:srgbClr val="000000"/>
            </a:solidFill>
            <a:round/>
            <a:headEnd/>
            <a:tailEnd/>
          </a:ln>
        </p:spPr>
        <p:txBody>
          <a:bodyPr/>
          <a:lstStyle/>
          <a:p>
            <a:endParaRPr lang="ru-RU"/>
          </a:p>
        </p:txBody>
      </p:sp>
      <p:sp>
        <p:nvSpPr>
          <p:cNvPr id="32" name="Line 126"/>
          <p:cNvSpPr>
            <a:spLocks noChangeShapeType="1"/>
          </p:cNvSpPr>
          <p:nvPr/>
        </p:nvSpPr>
        <p:spPr bwMode="auto">
          <a:xfrm>
            <a:off x="4305300" y="4341813"/>
            <a:ext cx="155575" cy="153987"/>
          </a:xfrm>
          <a:prstGeom prst="line">
            <a:avLst/>
          </a:prstGeom>
          <a:noFill/>
          <a:ln w="9525">
            <a:solidFill>
              <a:srgbClr val="000000"/>
            </a:solidFill>
            <a:round/>
            <a:headEnd/>
            <a:tailEnd/>
          </a:ln>
        </p:spPr>
        <p:txBody>
          <a:bodyPr/>
          <a:lstStyle/>
          <a:p>
            <a:endParaRPr lang="ru-RU"/>
          </a:p>
        </p:txBody>
      </p:sp>
      <p:sp>
        <p:nvSpPr>
          <p:cNvPr id="33" name="Line 127"/>
          <p:cNvSpPr>
            <a:spLocks noChangeShapeType="1"/>
          </p:cNvSpPr>
          <p:nvPr/>
        </p:nvSpPr>
        <p:spPr bwMode="auto">
          <a:xfrm flipH="1">
            <a:off x="5027613" y="4341813"/>
            <a:ext cx="155575" cy="153987"/>
          </a:xfrm>
          <a:prstGeom prst="line">
            <a:avLst/>
          </a:prstGeom>
          <a:noFill/>
          <a:ln w="9525">
            <a:solidFill>
              <a:srgbClr val="000000"/>
            </a:solidFill>
            <a:round/>
            <a:headEnd/>
            <a:tailEnd/>
          </a:ln>
        </p:spPr>
        <p:txBody>
          <a:bodyPr/>
          <a:lstStyle/>
          <a:p>
            <a:endParaRPr lang="ru-RU"/>
          </a:p>
        </p:txBody>
      </p:sp>
      <p:sp>
        <p:nvSpPr>
          <p:cNvPr id="34" name="Line 128"/>
          <p:cNvSpPr>
            <a:spLocks noChangeShapeType="1"/>
          </p:cNvSpPr>
          <p:nvPr/>
        </p:nvSpPr>
        <p:spPr bwMode="auto">
          <a:xfrm>
            <a:off x="5183188" y="4341813"/>
            <a:ext cx="0" cy="206375"/>
          </a:xfrm>
          <a:prstGeom prst="line">
            <a:avLst/>
          </a:prstGeom>
          <a:noFill/>
          <a:ln w="9525">
            <a:solidFill>
              <a:srgbClr val="000000"/>
            </a:solidFill>
            <a:round/>
            <a:headEnd/>
            <a:tailEnd/>
          </a:ln>
        </p:spPr>
        <p:txBody>
          <a:bodyPr/>
          <a:lstStyle/>
          <a:p>
            <a:endParaRPr lang="ru-RU"/>
          </a:p>
        </p:txBody>
      </p:sp>
      <p:sp>
        <p:nvSpPr>
          <p:cNvPr id="35" name="Line 129"/>
          <p:cNvSpPr>
            <a:spLocks noChangeShapeType="1"/>
          </p:cNvSpPr>
          <p:nvPr/>
        </p:nvSpPr>
        <p:spPr bwMode="auto">
          <a:xfrm>
            <a:off x="5183188" y="4341813"/>
            <a:ext cx="153987" cy="153987"/>
          </a:xfrm>
          <a:prstGeom prst="line">
            <a:avLst/>
          </a:prstGeom>
          <a:noFill/>
          <a:ln w="9525">
            <a:solidFill>
              <a:srgbClr val="000000"/>
            </a:solidFill>
            <a:round/>
            <a:headEnd/>
            <a:tailEnd/>
          </a:ln>
        </p:spPr>
        <p:txBody>
          <a:bodyPr/>
          <a:lstStyle/>
          <a:p>
            <a:endParaRPr lang="ru-RU"/>
          </a:p>
        </p:txBody>
      </p:sp>
      <p:sp>
        <p:nvSpPr>
          <p:cNvPr id="36" name="Line 130"/>
          <p:cNvSpPr>
            <a:spLocks noChangeShapeType="1"/>
          </p:cNvSpPr>
          <p:nvPr/>
        </p:nvSpPr>
        <p:spPr bwMode="auto">
          <a:xfrm flipH="1">
            <a:off x="5903913" y="4341813"/>
            <a:ext cx="155575" cy="153987"/>
          </a:xfrm>
          <a:prstGeom prst="line">
            <a:avLst/>
          </a:prstGeom>
          <a:noFill/>
          <a:ln w="9525">
            <a:solidFill>
              <a:srgbClr val="000000"/>
            </a:solidFill>
            <a:round/>
            <a:headEnd/>
            <a:tailEnd/>
          </a:ln>
        </p:spPr>
        <p:txBody>
          <a:bodyPr/>
          <a:lstStyle/>
          <a:p>
            <a:endParaRPr lang="ru-RU"/>
          </a:p>
        </p:txBody>
      </p:sp>
      <p:sp>
        <p:nvSpPr>
          <p:cNvPr id="37" name="Line 131"/>
          <p:cNvSpPr>
            <a:spLocks noChangeShapeType="1"/>
          </p:cNvSpPr>
          <p:nvPr/>
        </p:nvSpPr>
        <p:spPr bwMode="auto">
          <a:xfrm>
            <a:off x="6059488" y="4341813"/>
            <a:ext cx="0" cy="206375"/>
          </a:xfrm>
          <a:prstGeom prst="line">
            <a:avLst/>
          </a:prstGeom>
          <a:noFill/>
          <a:ln w="9525">
            <a:solidFill>
              <a:srgbClr val="000000"/>
            </a:solidFill>
            <a:round/>
            <a:headEnd/>
            <a:tailEnd/>
          </a:ln>
        </p:spPr>
        <p:txBody>
          <a:bodyPr/>
          <a:lstStyle/>
          <a:p>
            <a:endParaRPr lang="ru-RU"/>
          </a:p>
        </p:txBody>
      </p:sp>
      <p:sp>
        <p:nvSpPr>
          <p:cNvPr id="38" name="Line 132"/>
          <p:cNvSpPr>
            <a:spLocks noChangeShapeType="1"/>
          </p:cNvSpPr>
          <p:nvPr/>
        </p:nvSpPr>
        <p:spPr bwMode="auto">
          <a:xfrm>
            <a:off x="6059488" y="4341813"/>
            <a:ext cx="153987" cy="153987"/>
          </a:xfrm>
          <a:prstGeom prst="line">
            <a:avLst/>
          </a:prstGeom>
          <a:noFill/>
          <a:ln w="9525">
            <a:solidFill>
              <a:srgbClr val="000000"/>
            </a:solidFill>
            <a:round/>
            <a:headEnd/>
            <a:tailEnd/>
          </a:ln>
        </p:spPr>
        <p:txBody>
          <a:bodyPr/>
          <a:lstStyle/>
          <a:p>
            <a:endParaRPr lang="ru-RU"/>
          </a:p>
        </p:txBody>
      </p:sp>
      <p:sp>
        <p:nvSpPr>
          <p:cNvPr id="39" name="Line 133"/>
          <p:cNvSpPr>
            <a:spLocks noChangeShapeType="1"/>
          </p:cNvSpPr>
          <p:nvPr/>
        </p:nvSpPr>
        <p:spPr bwMode="auto">
          <a:xfrm flipH="1">
            <a:off x="6832600" y="4341813"/>
            <a:ext cx="155575" cy="153987"/>
          </a:xfrm>
          <a:prstGeom prst="line">
            <a:avLst/>
          </a:prstGeom>
          <a:noFill/>
          <a:ln w="9525">
            <a:solidFill>
              <a:srgbClr val="000000"/>
            </a:solidFill>
            <a:round/>
            <a:headEnd/>
            <a:tailEnd/>
          </a:ln>
        </p:spPr>
        <p:txBody>
          <a:bodyPr/>
          <a:lstStyle/>
          <a:p>
            <a:endParaRPr lang="ru-RU"/>
          </a:p>
        </p:txBody>
      </p:sp>
      <p:sp>
        <p:nvSpPr>
          <p:cNvPr id="40" name="Line 134"/>
          <p:cNvSpPr>
            <a:spLocks noChangeShapeType="1"/>
          </p:cNvSpPr>
          <p:nvPr/>
        </p:nvSpPr>
        <p:spPr bwMode="auto">
          <a:xfrm>
            <a:off x="6988175" y="4341813"/>
            <a:ext cx="0" cy="206375"/>
          </a:xfrm>
          <a:prstGeom prst="line">
            <a:avLst/>
          </a:prstGeom>
          <a:noFill/>
          <a:ln w="9525">
            <a:solidFill>
              <a:srgbClr val="000000"/>
            </a:solidFill>
            <a:round/>
            <a:headEnd/>
            <a:tailEnd/>
          </a:ln>
        </p:spPr>
        <p:txBody>
          <a:bodyPr/>
          <a:lstStyle/>
          <a:p>
            <a:endParaRPr lang="ru-RU"/>
          </a:p>
        </p:txBody>
      </p:sp>
      <p:sp>
        <p:nvSpPr>
          <p:cNvPr id="41" name="Line 135"/>
          <p:cNvSpPr>
            <a:spLocks noChangeShapeType="1"/>
          </p:cNvSpPr>
          <p:nvPr/>
        </p:nvSpPr>
        <p:spPr bwMode="auto">
          <a:xfrm>
            <a:off x="6988175" y="4341813"/>
            <a:ext cx="153988" cy="153987"/>
          </a:xfrm>
          <a:prstGeom prst="line">
            <a:avLst/>
          </a:prstGeom>
          <a:noFill/>
          <a:ln w="9525">
            <a:solidFill>
              <a:srgbClr val="000000"/>
            </a:solidFill>
            <a:round/>
            <a:headEnd/>
            <a:tailEnd/>
          </a:ln>
        </p:spPr>
        <p:txBody>
          <a:bodyPr/>
          <a:lstStyle/>
          <a:p>
            <a:endParaRPr lang="ru-RU"/>
          </a:p>
        </p:txBody>
      </p:sp>
      <p:sp>
        <p:nvSpPr>
          <p:cNvPr id="42" name="Line 136"/>
          <p:cNvSpPr>
            <a:spLocks noChangeShapeType="1"/>
          </p:cNvSpPr>
          <p:nvPr/>
        </p:nvSpPr>
        <p:spPr bwMode="auto">
          <a:xfrm flipH="1" flipV="1">
            <a:off x="4157663" y="5376863"/>
            <a:ext cx="155575" cy="153987"/>
          </a:xfrm>
          <a:prstGeom prst="line">
            <a:avLst/>
          </a:prstGeom>
          <a:noFill/>
          <a:ln w="9525">
            <a:solidFill>
              <a:srgbClr val="000000"/>
            </a:solidFill>
            <a:round/>
            <a:headEnd/>
            <a:tailEnd/>
          </a:ln>
        </p:spPr>
        <p:txBody>
          <a:bodyPr/>
          <a:lstStyle/>
          <a:p>
            <a:endParaRPr lang="ru-RU"/>
          </a:p>
        </p:txBody>
      </p:sp>
      <p:sp>
        <p:nvSpPr>
          <p:cNvPr id="43" name="Line 137"/>
          <p:cNvSpPr>
            <a:spLocks noChangeShapeType="1"/>
          </p:cNvSpPr>
          <p:nvPr/>
        </p:nvSpPr>
        <p:spPr bwMode="auto">
          <a:xfrm flipV="1">
            <a:off x="4313238" y="5308600"/>
            <a:ext cx="0" cy="206375"/>
          </a:xfrm>
          <a:prstGeom prst="line">
            <a:avLst/>
          </a:prstGeom>
          <a:noFill/>
          <a:ln w="9525">
            <a:solidFill>
              <a:srgbClr val="000000"/>
            </a:solidFill>
            <a:round/>
            <a:headEnd/>
            <a:tailEnd/>
          </a:ln>
        </p:spPr>
        <p:txBody>
          <a:bodyPr/>
          <a:lstStyle/>
          <a:p>
            <a:endParaRPr lang="ru-RU"/>
          </a:p>
        </p:txBody>
      </p:sp>
      <p:sp>
        <p:nvSpPr>
          <p:cNvPr id="44" name="Line 138"/>
          <p:cNvSpPr>
            <a:spLocks noChangeShapeType="1"/>
          </p:cNvSpPr>
          <p:nvPr/>
        </p:nvSpPr>
        <p:spPr bwMode="auto">
          <a:xfrm flipV="1">
            <a:off x="4313238" y="5376863"/>
            <a:ext cx="153987" cy="153987"/>
          </a:xfrm>
          <a:prstGeom prst="line">
            <a:avLst/>
          </a:prstGeom>
          <a:noFill/>
          <a:ln w="9525">
            <a:solidFill>
              <a:srgbClr val="000000"/>
            </a:solidFill>
            <a:round/>
            <a:headEnd/>
            <a:tailEnd/>
          </a:ln>
        </p:spPr>
        <p:txBody>
          <a:bodyPr/>
          <a:lstStyle/>
          <a:p>
            <a:endParaRPr lang="ru-RU"/>
          </a:p>
        </p:txBody>
      </p:sp>
      <p:sp>
        <p:nvSpPr>
          <p:cNvPr id="45" name="Line 139"/>
          <p:cNvSpPr>
            <a:spLocks noChangeShapeType="1"/>
          </p:cNvSpPr>
          <p:nvPr/>
        </p:nvSpPr>
        <p:spPr bwMode="auto">
          <a:xfrm flipH="1" flipV="1">
            <a:off x="5035550" y="5376863"/>
            <a:ext cx="153988" cy="153987"/>
          </a:xfrm>
          <a:prstGeom prst="line">
            <a:avLst/>
          </a:prstGeom>
          <a:noFill/>
          <a:ln w="9525">
            <a:solidFill>
              <a:srgbClr val="000000"/>
            </a:solidFill>
            <a:round/>
            <a:headEnd/>
            <a:tailEnd/>
          </a:ln>
        </p:spPr>
        <p:txBody>
          <a:bodyPr/>
          <a:lstStyle/>
          <a:p>
            <a:endParaRPr lang="ru-RU"/>
          </a:p>
        </p:txBody>
      </p:sp>
      <p:sp>
        <p:nvSpPr>
          <p:cNvPr id="46" name="Line 140"/>
          <p:cNvSpPr>
            <a:spLocks noChangeShapeType="1"/>
          </p:cNvSpPr>
          <p:nvPr/>
        </p:nvSpPr>
        <p:spPr bwMode="auto">
          <a:xfrm flipV="1">
            <a:off x="5189538" y="5308600"/>
            <a:ext cx="1587" cy="206375"/>
          </a:xfrm>
          <a:prstGeom prst="line">
            <a:avLst/>
          </a:prstGeom>
          <a:noFill/>
          <a:ln w="9525">
            <a:solidFill>
              <a:srgbClr val="000000"/>
            </a:solidFill>
            <a:round/>
            <a:headEnd/>
            <a:tailEnd/>
          </a:ln>
        </p:spPr>
        <p:txBody>
          <a:bodyPr/>
          <a:lstStyle/>
          <a:p>
            <a:endParaRPr lang="ru-RU"/>
          </a:p>
        </p:txBody>
      </p:sp>
      <p:sp>
        <p:nvSpPr>
          <p:cNvPr id="47" name="Line 141"/>
          <p:cNvSpPr>
            <a:spLocks noChangeShapeType="1"/>
          </p:cNvSpPr>
          <p:nvPr/>
        </p:nvSpPr>
        <p:spPr bwMode="auto">
          <a:xfrm flipV="1">
            <a:off x="5189538" y="5376863"/>
            <a:ext cx="155575" cy="153987"/>
          </a:xfrm>
          <a:prstGeom prst="line">
            <a:avLst/>
          </a:prstGeom>
          <a:noFill/>
          <a:ln w="9525">
            <a:solidFill>
              <a:srgbClr val="000000"/>
            </a:solidFill>
            <a:round/>
            <a:headEnd/>
            <a:tailEnd/>
          </a:ln>
        </p:spPr>
        <p:txBody>
          <a:bodyPr/>
          <a:lstStyle/>
          <a:p>
            <a:endParaRPr lang="ru-RU"/>
          </a:p>
        </p:txBody>
      </p:sp>
      <p:sp>
        <p:nvSpPr>
          <p:cNvPr id="48" name="Line 142"/>
          <p:cNvSpPr>
            <a:spLocks noChangeShapeType="1"/>
          </p:cNvSpPr>
          <p:nvPr/>
        </p:nvSpPr>
        <p:spPr bwMode="auto">
          <a:xfrm flipH="1" flipV="1">
            <a:off x="6948488" y="5376863"/>
            <a:ext cx="153987" cy="153987"/>
          </a:xfrm>
          <a:prstGeom prst="line">
            <a:avLst/>
          </a:prstGeom>
          <a:noFill/>
          <a:ln w="9525">
            <a:solidFill>
              <a:srgbClr val="000000"/>
            </a:solidFill>
            <a:round/>
            <a:headEnd/>
            <a:tailEnd/>
          </a:ln>
        </p:spPr>
        <p:txBody>
          <a:bodyPr/>
          <a:lstStyle/>
          <a:p>
            <a:endParaRPr lang="ru-RU"/>
          </a:p>
        </p:txBody>
      </p:sp>
      <p:sp>
        <p:nvSpPr>
          <p:cNvPr id="49" name="Line 143"/>
          <p:cNvSpPr>
            <a:spLocks noChangeShapeType="1"/>
          </p:cNvSpPr>
          <p:nvPr/>
        </p:nvSpPr>
        <p:spPr bwMode="auto">
          <a:xfrm flipV="1">
            <a:off x="7102475" y="5308600"/>
            <a:ext cx="1588" cy="206375"/>
          </a:xfrm>
          <a:prstGeom prst="line">
            <a:avLst/>
          </a:prstGeom>
          <a:noFill/>
          <a:ln w="9525">
            <a:solidFill>
              <a:srgbClr val="000000"/>
            </a:solidFill>
            <a:round/>
            <a:headEnd/>
            <a:tailEnd/>
          </a:ln>
        </p:spPr>
        <p:txBody>
          <a:bodyPr/>
          <a:lstStyle/>
          <a:p>
            <a:endParaRPr lang="ru-RU"/>
          </a:p>
        </p:txBody>
      </p:sp>
      <p:sp>
        <p:nvSpPr>
          <p:cNvPr id="50" name="Line 144"/>
          <p:cNvSpPr>
            <a:spLocks noChangeShapeType="1"/>
          </p:cNvSpPr>
          <p:nvPr/>
        </p:nvSpPr>
        <p:spPr bwMode="auto">
          <a:xfrm flipV="1">
            <a:off x="7102475" y="5376863"/>
            <a:ext cx="155575" cy="153987"/>
          </a:xfrm>
          <a:prstGeom prst="line">
            <a:avLst/>
          </a:prstGeom>
          <a:noFill/>
          <a:ln w="9525">
            <a:solidFill>
              <a:srgbClr val="000000"/>
            </a:solidFill>
            <a:round/>
            <a:headEnd/>
            <a:tailEnd/>
          </a:ln>
        </p:spPr>
        <p:txBody>
          <a:bodyPr/>
          <a:lstStyle/>
          <a:p>
            <a:endParaRPr lang="ru-RU"/>
          </a:p>
        </p:txBody>
      </p:sp>
      <p:sp>
        <p:nvSpPr>
          <p:cNvPr id="51" name="Text Box 145"/>
          <p:cNvSpPr txBox="1">
            <a:spLocks noChangeArrowheads="1"/>
          </p:cNvSpPr>
          <p:nvPr/>
        </p:nvSpPr>
        <p:spPr bwMode="auto">
          <a:xfrm>
            <a:off x="4264025" y="2547938"/>
            <a:ext cx="1095375" cy="295275"/>
          </a:xfrm>
          <a:prstGeom prst="rect">
            <a:avLst/>
          </a:prstGeom>
          <a:gradFill rotWithShape="1">
            <a:gsLst>
              <a:gs pos="0">
                <a:srgbClr val="FFFFFF"/>
              </a:gs>
              <a:gs pos="100000">
                <a:srgbClr val="FFFF99"/>
              </a:gs>
            </a:gsLst>
            <a:path path="shape">
              <a:fillToRect l="50000" t="50000" r="50000" b="50000"/>
            </a:path>
          </a:gradFill>
          <a:ln w="9525">
            <a:solidFill>
              <a:srgbClr val="000000"/>
            </a:solidFill>
            <a:miter lim="800000"/>
            <a:headEnd/>
            <a:tailEnd/>
          </a:ln>
        </p:spPr>
        <p:txBody>
          <a:bodyPr lIns="18000" tIns="10800" rIns="18000" bIns="10800"/>
          <a:lstStyle/>
          <a:p>
            <a:pPr algn="ctr"/>
            <a:r>
              <a:rPr lang="en-US" sz="1400" b="1">
                <a:solidFill>
                  <a:srgbClr val="0000FF"/>
                </a:solidFill>
                <a:latin typeface="Arial" charset="0"/>
              </a:rPr>
              <a:t>Empty</a:t>
            </a:r>
            <a:endParaRPr lang="ru-RU" sz="1400" b="1">
              <a:solidFill>
                <a:srgbClr val="0000FF"/>
              </a:solidFill>
              <a:latin typeface="Arial" charset="0"/>
            </a:endParaRPr>
          </a:p>
        </p:txBody>
      </p:sp>
      <p:sp>
        <p:nvSpPr>
          <p:cNvPr id="52" name="Text Box 146"/>
          <p:cNvSpPr txBox="1">
            <a:spLocks noChangeArrowheads="1"/>
          </p:cNvSpPr>
          <p:nvPr/>
        </p:nvSpPr>
        <p:spPr bwMode="auto">
          <a:xfrm>
            <a:off x="5786438" y="2547938"/>
            <a:ext cx="1096962" cy="295275"/>
          </a:xfrm>
          <a:prstGeom prst="rect">
            <a:avLst/>
          </a:prstGeom>
          <a:gradFill rotWithShape="1">
            <a:gsLst>
              <a:gs pos="0">
                <a:srgbClr val="FFFFFF"/>
              </a:gs>
              <a:gs pos="100000">
                <a:srgbClr val="FFFF99"/>
              </a:gs>
            </a:gsLst>
            <a:path path="shape">
              <a:fillToRect l="50000" t="50000" r="50000" b="50000"/>
            </a:path>
          </a:gradFill>
          <a:ln w="9525">
            <a:solidFill>
              <a:srgbClr val="000000"/>
            </a:solidFill>
            <a:miter lim="800000"/>
            <a:headEnd/>
            <a:tailEnd/>
          </a:ln>
        </p:spPr>
        <p:txBody>
          <a:bodyPr lIns="18000" tIns="10800" rIns="18000" bIns="10800"/>
          <a:lstStyle/>
          <a:p>
            <a:pPr algn="ctr"/>
            <a:r>
              <a:rPr lang="en-US" sz="1400" b="1">
                <a:solidFill>
                  <a:srgbClr val="0000FF"/>
                </a:solidFill>
                <a:latin typeface="Arial" charset="0"/>
              </a:rPr>
              <a:t>Loaded</a:t>
            </a:r>
            <a:endParaRPr lang="ru-RU" sz="1400" b="1">
              <a:solidFill>
                <a:srgbClr val="0000FF"/>
              </a:solidFill>
              <a:latin typeface="Arial" charset="0"/>
            </a:endParaRPr>
          </a:p>
        </p:txBody>
      </p:sp>
      <p:sp>
        <p:nvSpPr>
          <p:cNvPr id="53" name="Text Box 147"/>
          <p:cNvSpPr txBox="1">
            <a:spLocks noChangeArrowheads="1"/>
          </p:cNvSpPr>
          <p:nvPr/>
        </p:nvSpPr>
        <p:spPr bwMode="auto">
          <a:xfrm>
            <a:off x="3703638" y="3205163"/>
            <a:ext cx="849312" cy="295275"/>
          </a:xfrm>
          <a:prstGeom prst="rect">
            <a:avLst/>
          </a:prstGeom>
          <a:gradFill rotWithShape="1">
            <a:gsLst>
              <a:gs pos="0">
                <a:srgbClr val="FFFFFF"/>
              </a:gs>
              <a:gs pos="100000">
                <a:srgbClr val="FFFF99"/>
              </a:gs>
            </a:gsLst>
            <a:path path="shape">
              <a:fillToRect l="50000" t="50000" r="50000" b="50000"/>
            </a:path>
          </a:gradFill>
          <a:ln w="9525">
            <a:solidFill>
              <a:srgbClr val="000000"/>
            </a:solidFill>
            <a:miter lim="800000"/>
            <a:headEnd/>
            <a:tailEnd/>
          </a:ln>
        </p:spPr>
        <p:txBody>
          <a:bodyPr lIns="18000" tIns="10800" rIns="18000" bIns="10800"/>
          <a:lstStyle/>
          <a:p>
            <a:pPr algn="ctr"/>
            <a:r>
              <a:rPr lang="ru-RU" sz="1400" b="1">
                <a:solidFill>
                  <a:srgbClr val="0000FF"/>
                </a:solidFill>
                <a:latin typeface="Arial" charset="0"/>
              </a:rPr>
              <a:t>R=650</a:t>
            </a:r>
            <a:r>
              <a:rPr lang="en-US" sz="1400" b="1">
                <a:solidFill>
                  <a:srgbClr val="0000FF"/>
                </a:solidFill>
                <a:latin typeface="Arial" charset="0"/>
              </a:rPr>
              <a:t>m</a:t>
            </a:r>
            <a:endParaRPr lang="ru-RU" sz="1400" b="1">
              <a:solidFill>
                <a:srgbClr val="0000FF"/>
              </a:solidFill>
              <a:latin typeface="Arial" charset="0"/>
            </a:endParaRPr>
          </a:p>
        </p:txBody>
      </p:sp>
      <p:sp>
        <p:nvSpPr>
          <p:cNvPr id="54" name="Text Box 148"/>
          <p:cNvSpPr txBox="1">
            <a:spLocks noChangeArrowheads="1"/>
          </p:cNvSpPr>
          <p:nvPr/>
        </p:nvSpPr>
        <p:spPr bwMode="auto">
          <a:xfrm>
            <a:off x="2733675" y="3205163"/>
            <a:ext cx="847725" cy="295275"/>
          </a:xfrm>
          <a:prstGeom prst="rect">
            <a:avLst/>
          </a:prstGeom>
          <a:gradFill rotWithShape="1">
            <a:gsLst>
              <a:gs pos="0">
                <a:srgbClr val="FFFFFF"/>
              </a:gs>
              <a:gs pos="100000">
                <a:srgbClr val="FFFF99"/>
              </a:gs>
            </a:gsLst>
            <a:path path="shape">
              <a:fillToRect l="50000" t="50000" r="50000" b="50000"/>
            </a:path>
          </a:gradFill>
          <a:ln w="9525">
            <a:solidFill>
              <a:srgbClr val="000000"/>
            </a:solidFill>
            <a:miter lim="800000"/>
            <a:headEnd/>
            <a:tailEnd/>
          </a:ln>
        </p:spPr>
        <p:txBody>
          <a:bodyPr lIns="18000" tIns="10800" rIns="18000" bIns="10800"/>
          <a:lstStyle/>
          <a:p>
            <a:pPr algn="ctr"/>
            <a:r>
              <a:rPr lang="en-US" sz="1400" b="1">
                <a:solidFill>
                  <a:srgbClr val="0000FF"/>
                </a:solidFill>
                <a:latin typeface="Arial" charset="0"/>
              </a:rPr>
              <a:t>Tangent</a:t>
            </a:r>
          </a:p>
        </p:txBody>
      </p:sp>
      <p:sp>
        <p:nvSpPr>
          <p:cNvPr id="55" name="Text Box 149"/>
          <p:cNvSpPr txBox="1">
            <a:spLocks noChangeArrowheads="1"/>
          </p:cNvSpPr>
          <p:nvPr/>
        </p:nvSpPr>
        <p:spPr bwMode="auto">
          <a:xfrm>
            <a:off x="4683125" y="3205163"/>
            <a:ext cx="849313" cy="295275"/>
          </a:xfrm>
          <a:prstGeom prst="rect">
            <a:avLst/>
          </a:prstGeom>
          <a:gradFill rotWithShape="1">
            <a:gsLst>
              <a:gs pos="0">
                <a:srgbClr val="FFFFFF"/>
              </a:gs>
              <a:gs pos="100000">
                <a:srgbClr val="FFFF99"/>
              </a:gs>
            </a:gsLst>
            <a:path path="shape">
              <a:fillToRect l="50000" t="50000" r="50000" b="50000"/>
            </a:path>
          </a:gradFill>
          <a:ln w="9525">
            <a:solidFill>
              <a:srgbClr val="000000"/>
            </a:solidFill>
            <a:miter lim="800000"/>
            <a:headEnd/>
            <a:tailEnd/>
          </a:ln>
        </p:spPr>
        <p:txBody>
          <a:bodyPr lIns="18000" tIns="10800" rIns="18000" bIns="10800"/>
          <a:lstStyle/>
          <a:p>
            <a:pPr algn="ctr"/>
            <a:r>
              <a:rPr lang="ru-RU" sz="1400" b="1">
                <a:solidFill>
                  <a:srgbClr val="0000FF"/>
                </a:solidFill>
                <a:latin typeface="Arial" charset="0"/>
              </a:rPr>
              <a:t>R=350</a:t>
            </a:r>
            <a:r>
              <a:rPr lang="en-US" sz="1400" b="1">
                <a:solidFill>
                  <a:srgbClr val="0000FF"/>
                </a:solidFill>
                <a:latin typeface="Arial" charset="0"/>
              </a:rPr>
              <a:t>m</a:t>
            </a:r>
          </a:p>
          <a:p>
            <a:endParaRPr lang="ru-RU" sz="1400" b="1">
              <a:solidFill>
                <a:srgbClr val="0000FF"/>
              </a:solidFill>
              <a:latin typeface="Arial" charset="0"/>
            </a:endParaRPr>
          </a:p>
        </p:txBody>
      </p:sp>
      <p:sp>
        <p:nvSpPr>
          <p:cNvPr id="56" name="Line 150"/>
          <p:cNvSpPr>
            <a:spLocks noChangeShapeType="1"/>
          </p:cNvSpPr>
          <p:nvPr/>
        </p:nvSpPr>
        <p:spPr bwMode="auto">
          <a:xfrm>
            <a:off x="6338888" y="2166938"/>
            <a:ext cx="1587" cy="377825"/>
          </a:xfrm>
          <a:prstGeom prst="line">
            <a:avLst/>
          </a:prstGeom>
          <a:noFill/>
          <a:ln w="9525">
            <a:solidFill>
              <a:srgbClr val="000000"/>
            </a:solidFill>
            <a:round/>
            <a:headEnd/>
            <a:tailEnd/>
          </a:ln>
        </p:spPr>
        <p:txBody>
          <a:bodyPr/>
          <a:lstStyle/>
          <a:p>
            <a:endParaRPr lang="ru-RU"/>
          </a:p>
        </p:txBody>
      </p:sp>
      <p:sp>
        <p:nvSpPr>
          <p:cNvPr id="57" name="Line 151"/>
          <p:cNvSpPr>
            <a:spLocks noChangeShapeType="1"/>
          </p:cNvSpPr>
          <p:nvPr/>
        </p:nvSpPr>
        <p:spPr bwMode="auto">
          <a:xfrm>
            <a:off x="4845050" y="2166938"/>
            <a:ext cx="1588" cy="377825"/>
          </a:xfrm>
          <a:prstGeom prst="line">
            <a:avLst/>
          </a:prstGeom>
          <a:noFill/>
          <a:ln w="9525">
            <a:solidFill>
              <a:srgbClr val="000000"/>
            </a:solidFill>
            <a:round/>
            <a:headEnd/>
            <a:tailEnd/>
          </a:ln>
        </p:spPr>
        <p:txBody>
          <a:bodyPr/>
          <a:lstStyle/>
          <a:p>
            <a:endParaRPr lang="ru-RU"/>
          </a:p>
        </p:txBody>
      </p:sp>
      <p:sp>
        <p:nvSpPr>
          <p:cNvPr id="58" name="Line 152"/>
          <p:cNvSpPr>
            <a:spLocks noChangeShapeType="1"/>
          </p:cNvSpPr>
          <p:nvPr/>
        </p:nvSpPr>
        <p:spPr bwMode="auto">
          <a:xfrm flipV="1">
            <a:off x="4846638" y="2166938"/>
            <a:ext cx="1493837" cy="369887"/>
          </a:xfrm>
          <a:prstGeom prst="line">
            <a:avLst/>
          </a:prstGeom>
          <a:noFill/>
          <a:ln w="9525">
            <a:solidFill>
              <a:srgbClr val="000000"/>
            </a:solidFill>
            <a:round/>
            <a:headEnd/>
            <a:tailEnd/>
          </a:ln>
        </p:spPr>
        <p:txBody>
          <a:bodyPr/>
          <a:lstStyle/>
          <a:p>
            <a:endParaRPr lang="ru-RU"/>
          </a:p>
        </p:txBody>
      </p:sp>
      <p:sp>
        <p:nvSpPr>
          <p:cNvPr id="59" name="Line 153"/>
          <p:cNvSpPr>
            <a:spLocks noChangeShapeType="1"/>
          </p:cNvSpPr>
          <p:nvPr/>
        </p:nvSpPr>
        <p:spPr bwMode="auto">
          <a:xfrm flipH="1" flipV="1">
            <a:off x="4846638" y="2166938"/>
            <a:ext cx="1493837" cy="377825"/>
          </a:xfrm>
          <a:prstGeom prst="line">
            <a:avLst/>
          </a:prstGeom>
          <a:noFill/>
          <a:ln w="9525">
            <a:solidFill>
              <a:srgbClr val="000000"/>
            </a:solidFill>
            <a:round/>
            <a:headEnd/>
            <a:tailEnd/>
          </a:ln>
        </p:spPr>
        <p:txBody>
          <a:bodyPr/>
          <a:lstStyle/>
          <a:p>
            <a:endParaRPr lang="ru-RU"/>
          </a:p>
        </p:txBody>
      </p:sp>
      <p:sp>
        <p:nvSpPr>
          <p:cNvPr id="60" name="Line 154"/>
          <p:cNvSpPr>
            <a:spLocks noChangeShapeType="1"/>
          </p:cNvSpPr>
          <p:nvPr/>
        </p:nvSpPr>
        <p:spPr bwMode="auto">
          <a:xfrm>
            <a:off x="4865688" y="2835275"/>
            <a:ext cx="211137" cy="357188"/>
          </a:xfrm>
          <a:prstGeom prst="line">
            <a:avLst/>
          </a:prstGeom>
          <a:noFill/>
          <a:ln w="9525">
            <a:solidFill>
              <a:srgbClr val="000000"/>
            </a:solidFill>
            <a:round/>
            <a:headEnd/>
            <a:tailEnd/>
          </a:ln>
        </p:spPr>
        <p:txBody>
          <a:bodyPr/>
          <a:lstStyle/>
          <a:p>
            <a:endParaRPr lang="ru-RU"/>
          </a:p>
        </p:txBody>
      </p:sp>
      <p:sp>
        <p:nvSpPr>
          <p:cNvPr id="61" name="Line 155"/>
          <p:cNvSpPr>
            <a:spLocks noChangeShapeType="1"/>
          </p:cNvSpPr>
          <p:nvPr/>
        </p:nvSpPr>
        <p:spPr bwMode="auto">
          <a:xfrm flipH="1">
            <a:off x="4124325" y="2843213"/>
            <a:ext cx="741363" cy="363537"/>
          </a:xfrm>
          <a:prstGeom prst="line">
            <a:avLst/>
          </a:prstGeom>
          <a:noFill/>
          <a:ln w="9525">
            <a:solidFill>
              <a:srgbClr val="000000"/>
            </a:solidFill>
            <a:round/>
            <a:headEnd/>
            <a:tailEnd/>
          </a:ln>
        </p:spPr>
        <p:txBody>
          <a:bodyPr/>
          <a:lstStyle/>
          <a:p>
            <a:endParaRPr lang="ru-RU"/>
          </a:p>
        </p:txBody>
      </p:sp>
      <p:sp>
        <p:nvSpPr>
          <p:cNvPr id="62" name="Line 156"/>
          <p:cNvSpPr>
            <a:spLocks noChangeShapeType="1"/>
          </p:cNvSpPr>
          <p:nvPr/>
        </p:nvSpPr>
        <p:spPr bwMode="auto">
          <a:xfrm flipH="1">
            <a:off x="3148013" y="2849563"/>
            <a:ext cx="1731962" cy="350837"/>
          </a:xfrm>
          <a:prstGeom prst="line">
            <a:avLst/>
          </a:prstGeom>
          <a:noFill/>
          <a:ln w="9525">
            <a:solidFill>
              <a:srgbClr val="000000"/>
            </a:solidFill>
            <a:round/>
            <a:headEnd/>
            <a:tailEnd/>
          </a:ln>
        </p:spPr>
        <p:txBody>
          <a:bodyPr/>
          <a:lstStyle/>
          <a:p>
            <a:endParaRPr lang="ru-RU"/>
          </a:p>
        </p:txBody>
      </p:sp>
      <p:sp>
        <p:nvSpPr>
          <p:cNvPr id="63" name="Line 157"/>
          <p:cNvSpPr>
            <a:spLocks noChangeShapeType="1"/>
          </p:cNvSpPr>
          <p:nvPr/>
        </p:nvSpPr>
        <p:spPr bwMode="auto">
          <a:xfrm flipH="1">
            <a:off x="6169025" y="2835275"/>
            <a:ext cx="180975" cy="371475"/>
          </a:xfrm>
          <a:prstGeom prst="line">
            <a:avLst/>
          </a:prstGeom>
          <a:noFill/>
          <a:ln w="9525">
            <a:solidFill>
              <a:srgbClr val="000000"/>
            </a:solidFill>
            <a:round/>
            <a:headEnd/>
            <a:tailEnd/>
          </a:ln>
        </p:spPr>
        <p:txBody>
          <a:bodyPr/>
          <a:lstStyle/>
          <a:p>
            <a:endParaRPr lang="ru-RU"/>
          </a:p>
        </p:txBody>
      </p:sp>
      <p:sp>
        <p:nvSpPr>
          <p:cNvPr id="64" name="Line 158"/>
          <p:cNvSpPr>
            <a:spLocks noChangeShapeType="1"/>
          </p:cNvSpPr>
          <p:nvPr/>
        </p:nvSpPr>
        <p:spPr bwMode="auto">
          <a:xfrm>
            <a:off x="6350000" y="2835275"/>
            <a:ext cx="722313" cy="365125"/>
          </a:xfrm>
          <a:prstGeom prst="line">
            <a:avLst/>
          </a:prstGeom>
          <a:noFill/>
          <a:ln w="9525">
            <a:solidFill>
              <a:srgbClr val="000000"/>
            </a:solidFill>
            <a:round/>
            <a:headEnd/>
            <a:tailEnd/>
          </a:ln>
        </p:spPr>
        <p:txBody>
          <a:bodyPr/>
          <a:lstStyle/>
          <a:p>
            <a:endParaRPr lang="ru-RU"/>
          </a:p>
        </p:txBody>
      </p:sp>
      <p:sp>
        <p:nvSpPr>
          <p:cNvPr id="65" name="Line 159"/>
          <p:cNvSpPr>
            <a:spLocks noChangeShapeType="1"/>
          </p:cNvSpPr>
          <p:nvPr/>
        </p:nvSpPr>
        <p:spPr bwMode="auto">
          <a:xfrm>
            <a:off x="6357938" y="2835275"/>
            <a:ext cx="1703387" cy="371475"/>
          </a:xfrm>
          <a:prstGeom prst="line">
            <a:avLst/>
          </a:prstGeom>
          <a:noFill/>
          <a:ln w="9525">
            <a:solidFill>
              <a:srgbClr val="000000"/>
            </a:solidFill>
            <a:round/>
            <a:headEnd/>
            <a:tailEnd/>
          </a:ln>
        </p:spPr>
        <p:txBody>
          <a:bodyPr/>
          <a:lstStyle/>
          <a:p>
            <a:endParaRPr lang="ru-RU"/>
          </a:p>
        </p:txBody>
      </p:sp>
      <p:sp>
        <p:nvSpPr>
          <p:cNvPr id="66" name="Line 160"/>
          <p:cNvSpPr>
            <a:spLocks noChangeShapeType="1"/>
          </p:cNvSpPr>
          <p:nvPr/>
        </p:nvSpPr>
        <p:spPr bwMode="auto">
          <a:xfrm>
            <a:off x="3148013" y="3497263"/>
            <a:ext cx="1143000" cy="517525"/>
          </a:xfrm>
          <a:prstGeom prst="line">
            <a:avLst/>
          </a:prstGeom>
          <a:noFill/>
          <a:ln w="9525">
            <a:solidFill>
              <a:srgbClr val="000000"/>
            </a:solidFill>
            <a:round/>
            <a:headEnd/>
            <a:tailEnd/>
          </a:ln>
        </p:spPr>
        <p:txBody>
          <a:bodyPr/>
          <a:lstStyle/>
          <a:p>
            <a:endParaRPr lang="ru-RU"/>
          </a:p>
        </p:txBody>
      </p:sp>
      <p:sp>
        <p:nvSpPr>
          <p:cNvPr id="67" name="Line 161"/>
          <p:cNvSpPr>
            <a:spLocks noChangeShapeType="1"/>
          </p:cNvSpPr>
          <p:nvPr/>
        </p:nvSpPr>
        <p:spPr bwMode="auto">
          <a:xfrm>
            <a:off x="3141663" y="3497263"/>
            <a:ext cx="2044700" cy="511175"/>
          </a:xfrm>
          <a:prstGeom prst="line">
            <a:avLst/>
          </a:prstGeom>
          <a:noFill/>
          <a:ln w="9525">
            <a:solidFill>
              <a:srgbClr val="000000"/>
            </a:solidFill>
            <a:round/>
            <a:headEnd/>
            <a:tailEnd/>
          </a:ln>
        </p:spPr>
        <p:txBody>
          <a:bodyPr/>
          <a:lstStyle/>
          <a:p>
            <a:endParaRPr lang="ru-RU"/>
          </a:p>
        </p:txBody>
      </p:sp>
      <p:sp>
        <p:nvSpPr>
          <p:cNvPr id="68" name="Line 162"/>
          <p:cNvSpPr>
            <a:spLocks noChangeShapeType="1"/>
          </p:cNvSpPr>
          <p:nvPr/>
        </p:nvSpPr>
        <p:spPr bwMode="auto">
          <a:xfrm>
            <a:off x="3141663" y="3497263"/>
            <a:ext cx="2924175" cy="517525"/>
          </a:xfrm>
          <a:prstGeom prst="line">
            <a:avLst/>
          </a:prstGeom>
          <a:noFill/>
          <a:ln w="9525">
            <a:solidFill>
              <a:srgbClr val="000000"/>
            </a:solidFill>
            <a:round/>
            <a:headEnd/>
            <a:tailEnd/>
          </a:ln>
        </p:spPr>
        <p:txBody>
          <a:bodyPr/>
          <a:lstStyle/>
          <a:p>
            <a:endParaRPr lang="ru-RU"/>
          </a:p>
        </p:txBody>
      </p:sp>
      <p:sp>
        <p:nvSpPr>
          <p:cNvPr id="69" name="Line 163"/>
          <p:cNvSpPr>
            <a:spLocks noChangeShapeType="1"/>
          </p:cNvSpPr>
          <p:nvPr/>
        </p:nvSpPr>
        <p:spPr bwMode="auto">
          <a:xfrm>
            <a:off x="4124325" y="3497263"/>
            <a:ext cx="166688" cy="511175"/>
          </a:xfrm>
          <a:prstGeom prst="line">
            <a:avLst/>
          </a:prstGeom>
          <a:noFill/>
          <a:ln w="9525">
            <a:solidFill>
              <a:srgbClr val="000000"/>
            </a:solidFill>
            <a:round/>
            <a:headEnd/>
            <a:tailEnd/>
          </a:ln>
        </p:spPr>
        <p:txBody>
          <a:bodyPr/>
          <a:lstStyle/>
          <a:p>
            <a:endParaRPr lang="ru-RU"/>
          </a:p>
        </p:txBody>
      </p:sp>
      <p:sp>
        <p:nvSpPr>
          <p:cNvPr id="70" name="Line 164"/>
          <p:cNvSpPr>
            <a:spLocks noChangeShapeType="1"/>
          </p:cNvSpPr>
          <p:nvPr/>
        </p:nvSpPr>
        <p:spPr bwMode="auto">
          <a:xfrm>
            <a:off x="4124325" y="3490913"/>
            <a:ext cx="1076325" cy="523875"/>
          </a:xfrm>
          <a:prstGeom prst="line">
            <a:avLst/>
          </a:prstGeom>
          <a:noFill/>
          <a:ln w="9525">
            <a:solidFill>
              <a:srgbClr val="000000"/>
            </a:solidFill>
            <a:round/>
            <a:headEnd/>
            <a:tailEnd/>
          </a:ln>
        </p:spPr>
        <p:txBody>
          <a:bodyPr/>
          <a:lstStyle/>
          <a:p>
            <a:endParaRPr lang="ru-RU"/>
          </a:p>
        </p:txBody>
      </p:sp>
      <p:sp>
        <p:nvSpPr>
          <p:cNvPr id="71" name="Line 165"/>
          <p:cNvSpPr>
            <a:spLocks noChangeShapeType="1"/>
          </p:cNvSpPr>
          <p:nvPr/>
        </p:nvSpPr>
        <p:spPr bwMode="auto">
          <a:xfrm>
            <a:off x="4124325" y="3482975"/>
            <a:ext cx="1920875" cy="531813"/>
          </a:xfrm>
          <a:prstGeom prst="line">
            <a:avLst/>
          </a:prstGeom>
          <a:noFill/>
          <a:ln w="9525">
            <a:solidFill>
              <a:srgbClr val="000000"/>
            </a:solidFill>
            <a:round/>
            <a:headEnd/>
            <a:tailEnd/>
          </a:ln>
        </p:spPr>
        <p:txBody>
          <a:bodyPr/>
          <a:lstStyle/>
          <a:p>
            <a:endParaRPr lang="ru-RU"/>
          </a:p>
        </p:txBody>
      </p:sp>
      <p:sp>
        <p:nvSpPr>
          <p:cNvPr id="72" name="Line 166"/>
          <p:cNvSpPr>
            <a:spLocks noChangeShapeType="1"/>
          </p:cNvSpPr>
          <p:nvPr/>
        </p:nvSpPr>
        <p:spPr bwMode="auto">
          <a:xfrm flipH="1">
            <a:off x="4284663" y="3497263"/>
            <a:ext cx="836612" cy="517525"/>
          </a:xfrm>
          <a:prstGeom prst="line">
            <a:avLst/>
          </a:prstGeom>
          <a:noFill/>
          <a:ln w="9525">
            <a:solidFill>
              <a:srgbClr val="000000"/>
            </a:solidFill>
            <a:round/>
            <a:headEnd/>
            <a:tailEnd/>
          </a:ln>
        </p:spPr>
        <p:txBody>
          <a:bodyPr/>
          <a:lstStyle/>
          <a:p>
            <a:endParaRPr lang="ru-RU"/>
          </a:p>
        </p:txBody>
      </p:sp>
      <p:sp>
        <p:nvSpPr>
          <p:cNvPr id="73" name="Line 167"/>
          <p:cNvSpPr>
            <a:spLocks noChangeShapeType="1"/>
          </p:cNvSpPr>
          <p:nvPr/>
        </p:nvSpPr>
        <p:spPr bwMode="auto">
          <a:xfrm>
            <a:off x="5121275" y="3505200"/>
            <a:ext cx="71438" cy="509588"/>
          </a:xfrm>
          <a:prstGeom prst="line">
            <a:avLst/>
          </a:prstGeom>
          <a:noFill/>
          <a:ln w="9525">
            <a:solidFill>
              <a:srgbClr val="000000"/>
            </a:solidFill>
            <a:round/>
            <a:headEnd/>
            <a:tailEnd/>
          </a:ln>
        </p:spPr>
        <p:txBody>
          <a:bodyPr/>
          <a:lstStyle/>
          <a:p>
            <a:endParaRPr lang="ru-RU"/>
          </a:p>
        </p:txBody>
      </p:sp>
      <p:sp>
        <p:nvSpPr>
          <p:cNvPr id="74" name="Line 168"/>
          <p:cNvSpPr>
            <a:spLocks noChangeShapeType="1"/>
          </p:cNvSpPr>
          <p:nvPr/>
        </p:nvSpPr>
        <p:spPr bwMode="auto">
          <a:xfrm>
            <a:off x="5113338" y="3490913"/>
            <a:ext cx="946150" cy="523875"/>
          </a:xfrm>
          <a:prstGeom prst="line">
            <a:avLst/>
          </a:prstGeom>
          <a:noFill/>
          <a:ln w="9525">
            <a:solidFill>
              <a:srgbClr val="000000"/>
            </a:solidFill>
            <a:round/>
            <a:headEnd/>
            <a:tailEnd/>
          </a:ln>
        </p:spPr>
        <p:txBody>
          <a:bodyPr/>
          <a:lstStyle/>
          <a:p>
            <a:endParaRPr lang="ru-RU"/>
          </a:p>
        </p:txBody>
      </p:sp>
      <p:sp>
        <p:nvSpPr>
          <p:cNvPr id="75" name="Line 169"/>
          <p:cNvSpPr>
            <a:spLocks noChangeShapeType="1"/>
          </p:cNvSpPr>
          <p:nvPr/>
        </p:nvSpPr>
        <p:spPr bwMode="auto">
          <a:xfrm flipH="1">
            <a:off x="6065838" y="3497263"/>
            <a:ext cx="58737" cy="517525"/>
          </a:xfrm>
          <a:prstGeom prst="line">
            <a:avLst/>
          </a:prstGeom>
          <a:noFill/>
          <a:ln w="9525">
            <a:solidFill>
              <a:srgbClr val="000000"/>
            </a:solidFill>
            <a:round/>
            <a:headEnd/>
            <a:tailEnd/>
          </a:ln>
        </p:spPr>
        <p:txBody>
          <a:bodyPr/>
          <a:lstStyle/>
          <a:p>
            <a:endParaRPr lang="ru-RU"/>
          </a:p>
        </p:txBody>
      </p:sp>
      <p:sp>
        <p:nvSpPr>
          <p:cNvPr id="76" name="Line 170"/>
          <p:cNvSpPr>
            <a:spLocks noChangeShapeType="1"/>
          </p:cNvSpPr>
          <p:nvPr/>
        </p:nvSpPr>
        <p:spPr bwMode="auto">
          <a:xfrm flipH="1">
            <a:off x="5192713" y="3490913"/>
            <a:ext cx="925512" cy="531812"/>
          </a:xfrm>
          <a:prstGeom prst="line">
            <a:avLst/>
          </a:prstGeom>
          <a:noFill/>
          <a:ln w="9525">
            <a:solidFill>
              <a:srgbClr val="000000"/>
            </a:solidFill>
            <a:round/>
            <a:headEnd/>
            <a:tailEnd/>
          </a:ln>
        </p:spPr>
        <p:txBody>
          <a:bodyPr/>
          <a:lstStyle/>
          <a:p>
            <a:endParaRPr lang="ru-RU"/>
          </a:p>
        </p:txBody>
      </p:sp>
      <p:sp>
        <p:nvSpPr>
          <p:cNvPr id="77" name="Line 171"/>
          <p:cNvSpPr>
            <a:spLocks noChangeShapeType="1"/>
          </p:cNvSpPr>
          <p:nvPr/>
        </p:nvSpPr>
        <p:spPr bwMode="auto">
          <a:xfrm flipV="1">
            <a:off x="5200650" y="3497263"/>
            <a:ext cx="1900238" cy="525462"/>
          </a:xfrm>
          <a:prstGeom prst="line">
            <a:avLst/>
          </a:prstGeom>
          <a:noFill/>
          <a:ln w="9525">
            <a:solidFill>
              <a:srgbClr val="000000"/>
            </a:solidFill>
            <a:round/>
            <a:headEnd/>
            <a:tailEnd/>
          </a:ln>
        </p:spPr>
        <p:txBody>
          <a:bodyPr/>
          <a:lstStyle/>
          <a:p>
            <a:endParaRPr lang="ru-RU"/>
          </a:p>
        </p:txBody>
      </p:sp>
      <p:sp>
        <p:nvSpPr>
          <p:cNvPr id="78" name="Line 172"/>
          <p:cNvSpPr>
            <a:spLocks noChangeShapeType="1"/>
          </p:cNvSpPr>
          <p:nvPr/>
        </p:nvSpPr>
        <p:spPr bwMode="auto">
          <a:xfrm flipH="1">
            <a:off x="6081713" y="3505200"/>
            <a:ext cx="1025525" cy="509588"/>
          </a:xfrm>
          <a:prstGeom prst="line">
            <a:avLst/>
          </a:prstGeom>
          <a:noFill/>
          <a:ln w="9525">
            <a:solidFill>
              <a:srgbClr val="000000"/>
            </a:solidFill>
            <a:round/>
            <a:headEnd/>
            <a:tailEnd/>
          </a:ln>
        </p:spPr>
        <p:txBody>
          <a:bodyPr/>
          <a:lstStyle/>
          <a:p>
            <a:endParaRPr lang="ru-RU"/>
          </a:p>
        </p:txBody>
      </p:sp>
      <p:sp>
        <p:nvSpPr>
          <p:cNvPr id="79" name="Line 173"/>
          <p:cNvSpPr>
            <a:spLocks noChangeShapeType="1"/>
          </p:cNvSpPr>
          <p:nvPr/>
        </p:nvSpPr>
        <p:spPr bwMode="auto">
          <a:xfrm>
            <a:off x="6132513" y="3497263"/>
            <a:ext cx="830262" cy="517525"/>
          </a:xfrm>
          <a:prstGeom prst="line">
            <a:avLst/>
          </a:prstGeom>
          <a:noFill/>
          <a:ln w="9525">
            <a:solidFill>
              <a:srgbClr val="000000"/>
            </a:solidFill>
            <a:round/>
            <a:headEnd/>
            <a:tailEnd/>
          </a:ln>
        </p:spPr>
        <p:txBody>
          <a:bodyPr/>
          <a:lstStyle/>
          <a:p>
            <a:endParaRPr lang="ru-RU"/>
          </a:p>
        </p:txBody>
      </p:sp>
      <p:sp>
        <p:nvSpPr>
          <p:cNvPr id="80" name="Line 174"/>
          <p:cNvSpPr>
            <a:spLocks noChangeShapeType="1"/>
          </p:cNvSpPr>
          <p:nvPr/>
        </p:nvSpPr>
        <p:spPr bwMode="auto">
          <a:xfrm flipV="1">
            <a:off x="6962775" y="3490913"/>
            <a:ext cx="138113" cy="531812"/>
          </a:xfrm>
          <a:prstGeom prst="line">
            <a:avLst/>
          </a:prstGeom>
          <a:noFill/>
          <a:ln w="9525">
            <a:solidFill>
              <a:srgbClr val="000000"/>
            </a:solidFill>
            <a:round/>
            <a:headEnd/>
            <a:tailEnd/>
          </a:ln>
        </p:spPr>
        <p:txBody>
          <a:bodyPr/>
          <a:lstStyle/>
          <a:p>
            <a:endParaRPr lang="ru-RU"/>
          </a:p>
        </p:txBody>
      </p:sp>
      <p:sp>
        <p:nvSpPr>
          <p:cNvPr id="81" name="Line 175"/>
          <p:cNvSpPr>
            <a:spLocks noChangeShapeType="1"/>
          </p:cNvSpPr>
          <p:nvPr/>
        </p:nvSpPr>
        <p:spPr bwMode="auto">
          <a:xfrm flipV="1">
            <a:off x="6059488" y="3505200"/>
            <a:ext cx="2030412" cy="517525"/>
          </a:xfrm>
          <a:prstGeom prst="line">
            <a:avLst/>
          </a:prstGeom>
          <a:noFill/>
          <a:ln w="9525">
            <a:solidFill>
              <a:srgbClr val="000000"/>
            </a:solidFill>
            <a:round/>
            <a:headEnd/>
            <a:tailEnd/>
          </a:ln>
        </p:spPr>
        <p:txBody>
          <a:bodyPr/>
          <a:lstStyle/>
          <a:p>
            <a:endParaRPr lang="ru-RU"/>
          </a:p>
        </p:txBody>
      </p:sp>
      <p:sp>
        <p:nvSpPr>
          <p:cNvPr id="82" name="Line 176"/>
          <p:cNvSpPr>
            <a:spLocks noChangeShapeType="1"/>
          </p:cNvSpPr>
          <p:nvPr/>
        </p:nvSpPr>
        <p:spPr bwMode="auto">
          <a:xfrm flipH="1">
            <a:off x="5178425" y="3505200"/>
            <a:ext cx="2911475" cy="517525"/>
          </a:xfrm>
          <a:prstGeom prst="line">
            <a:avLst/>
          </a:prstGeom>
          <a:noFill/>
          <a:ln w="9525">
            <a:solidFill>
              <a:srgbClr val="000000"/>
            </a:solidFill>
            <a:round/>
            <a:headEnd/>
            <a:tailEnd/>
          </a:ln>
        </p:spPr>
        <p:txBody>
          <a:bodyPr/>
          <a:lstStyle/>
          <a:p>
            <a:endParaRPr lang="ru-RU"/>
          </a:p>
        </p:txBody>
      </p:sp>
      <p:sp>
        <p:nvSpPr>
          <p:cNvPr id="83" name="Line 177"/>
          <p:cNvSpPr>
            <a:spLocks noChangeShapeType="1"/>
          </p:cNvSpPr>
          <p:nvPr/>
        </p:nvSpPr>
        <p:spPr bwMode="auto">
          <a:xfrm flipH="1">
            <a:off x="4284663" y="3505200"/>
            <a:ext cx="3798887" cy="503238"/>
          </a:xfrm>
          <a:prstGeom prst="line">
            <a:avLst/>
          </a:prstGeom>
          <a:noFill/>
          <a:ln w="9525">
            <a:solidFill>
              <a:srgbClr val="000000"/>
            </a:solidFill>
            <a:round/>
            <a:headEnd/>
            <a:tailEnd/>
          </a:ln>
        </p:spPr>
        <p:txBody>
          <a:bodyPr/>
          <a:lstStyle/>
          <a:p>
            <a:endParaRPr lang="ru-RU"/>
          </a:p>
        </p:txBody>
      </p:sp>
      <p:sp>
        <p:nvSpPr>
          <p:cNvPr id="84" name="Text Box 178"/>
          <p:cNvSpPr txBox="1">
            <a:spLocks noChangeArrowheads="1"/>
          </p:cNvSpPr>
          <p:nvPr/>
        </p:nvSpPr>
        <p:spPr bwMode="auto">
          <a:xfrm>
            <a:off x="5822950" y="4794250"/>
            <a:ext cx="2241550" cy="323850"/>
          </a:xfrm>
          <a:prstGeom prst="rect">
            <a:avLst/>
          </a:prstGeom>
          <a:gradFill rotWithShape="1">
            <a:gsLst>
              <a:gs pos="0">
                <a:srgbClr val="FFFFFF"/>
              </a:gs>
              <a:gs pos="100000">
                <a:srgbClr val="99CCFF"/>
              </a:gs>
            </a:gsLst>
            <a:path path="shape">
              <a:fillToRect l="50000" t="50000" r="50000" b="50000"/>
            </a:path>
          </a:gradFill>
          <a:ln w="9525">
            <a:solidFill>
              <a:srgbClr val="000000"/>
            </a:solidFill>
            <a:miter lim="800000"/>
            <a:headEnd/>
            <a:tailEnd/>
          </a:ln>
        </p:spPr>
        <p:txBody>
          <a:bodyPr lIns="18000" tIns="10800" rIns="18000" bIns="10800"/>
          <a:lstStyle/>
          <a:p>
            <a:pPr algn="ctr"/>
            <a:r>
              <a:rPr lang="en-US" sz="1400" b="1">
                <a:solidFill>
                  <a:srgbClr val="0000FF"/>
                </a:solidFill>
                <a:latin typeface="Arial" charset="0"/>
              </a:rPr>
              <a:t>Lateral force</a:t>
            </a:r>
            <a:endParaRPr lang="ru-RU" sz="1400" b="1">
              <a:solidFill>
                <a:srgbClr val="0000FF"/>
              </a:solidFill>
              <a:latin typeface="Arial" charset="0"/>
            </a:endParaRPr>
          </a:p>
        </p:txBody>
      </p:sp>
      <p:sp>
        <p:nvSpPr>
          <p:cNvPr id="85" name="Text Box 179"/>
          <p:cNvSpPr txBox="1">
            <a:spLocks noChangeArrowheads="1"/>
          </p:cNvSpPr>
          <p:nvPr/>
        </p:nvSpPr>
        <p:spPr bwMode="auto">
          <a:xfrm>
            <a:off x="3286125" y="4794250"/>
            <a:ext cx="2243138" cy="323850"/>
          </a:xfrm>
          <a:prstGeom prst="rect">
            <a:avLst/>
          </a:prstGeom>
          <a:gradFill rotWithShape="1">
            <a:gsLst>
              <a:gs pos="0">
                <a:srgbClr val="FFFFFF"/>
              </a:gs>
              <a:gs pos="100000">
                <a:srgbClr val="99CCFF"/>
              </a:gs>
            </a:gsLst>
            <a:path path="shape">
              <a:fillToRect l="50000" t="50000" r="50000" b="50000"/>
            </a:path>
          </a:gradFill>
          <a:ln w="9525">
            <a:solidFill>
              <a:srgbClr val="000000"/>
            </a:solidFill>
            <a:miter lim="800000"/>
            <a:headEnd/>
            <a:tailEnd/>
          </a:ln>
        </p:spPr>
        <p:txBody>
          <a:bodyPr lIns="18000" tIns="10800" rIns="18000" bIns="10800"/>
          <a:lstStyle/>
          <a:p>
            <a:pPr algn="ctr"/>
            <a:r>
              <a:rPr lang="en-US" sz="1400" b="1">
                <a:solidFill>
                  <a:srgbClr val="0000FF"/>
                </a:solidFill>
                <a:latin typeface="Arial" charset="0"/>
              </a:rPr>
              <a:t>Wheel profile wear</a:t>
            </a:r>
            <a:endParaRPr lang="ru-RU" sz="1400" b="1">
              <a:solidFill>
                <a:srgbClr val="0000FF"/>
              </a:solidFill>
              <a:latin typeface="Arial" charset="0"/>
            </a:endParaRPr>
          </a:p>
        </p:txBody>
      </p:sp>
      <p:sp>
        <p:nvSpPr>
          <p:cNvPr id="86" name="Line 180"/>
          <p:cNvSpPr>
            <a:spLocks noChangeShapeType="1"/>
          </p:cNvSpPr>
          <p:nvPr/>
        </p:nvSpPr>
        <p:spPr bwMode="auto">
          <a:xfrm flipH="1" flipV="1">
            <a:off x="4252913" y="4637088"/>
            <a:ext cx="153987" cy="155575"/>
          </a:xfrm>
          <a:prstGeom prst="line">
            <a:avLst/>
          </a:prstGeom>
          <a:noFill/>
          <a:ln w="9525">
            <a:solidFill>
              <a:srgbClr val="000000"/>
            </a:solidFill>
            <a:round/>
            <a:headEnd/>
            <a:tailEnd/>
          </a:ln>
        </p:spPr>
        <p:txBody>
          <a:bodyPr/>
          <a:lstStyle/>
          <a:p>
            <a:endParaRPr lang="ru-RU"/>
          </a:p>
        </p:txBody>
      </p:sp>
      <p:sp>
        <p:nvSpPr>
          <p:cNvPr id="87" name="Line 181"/>
          <p:cNvSpPr>
            <a:spLocks noChangeShapeType="1"/>
          </p:cNvSpPr>
          <p:nvPr/>
        </p:nvSpPr>
        <p:spPr bwMode="auto">
          <a:xfrm flipV="1">
            <a:off x="4408488" y="4568825"/>
            <a:ext cx="1587" cy="206375"/>
          </a:xfrm>
          <a:prstGeom prst="line">
            <a:avLst/>
          </a:prstGeom>
          <a:noFill/>
          <a:ln w="9525">
            <a:solidFill>
              <a:srgbClr val="000000"/>
            </a:solidFill>
            <a:round/>
            <a:headEnd/>
            <a:tailEnd/>
          </a:ln>
        </p:spPr>
        <p:txBody>
          <a:bodyPr/>
          <a:lstStyle/>
          <a:p>
            <a:endParaRPr lang="ru-RU"/>
          </a:p>
        </p:txBody>
      </p:sp>
      <p:sp>
        <p:nvSpPr>
          <p:cNvPr id="88" name="Line 182"/>
          <p:cNvSpPr>
            <a:spLocks noChangeShapeType="1"/>
          </p:cNvSpPr>
          <p:nvPr/>
        </p:nvSpPr>
        <p:spPr bwMode="auto">
          <a:xfrm flipV="1">
            <a:off x="4406900" y="4637088"/>
            <a:ext cx="155575" cy="155575"/>
          </a:xfrm>
          <a:prstGeom prst="line">
            <a:avLst/>
          </a:prstGeom>
          <a:noFill/>
          <a:ln w="9525">
            <a:solidFill>
              <a:srgbClr val="000000"/>
            </a:solidFill>
            <a:round/>
            <a:headEnd/>
            <a:tailEnd/>
          </a:ln>
        </p:spPr>
        <p:txBody>
          <a:bodyPr/>
          <a:lstStyle/>
          <a:p>
            <a:endParaRPr lang="ru-RU"/>
          </a:p>
        </p:txBody>
      </p:sp>
      <p:sp>
        <p:nvSpPr>
          <p:cNvPr id="89" name="Line 183"/>
          <p:cNvSpPr>
            <a:spLocks noChangeShapeType="1"/>
          </p:cNvSpPr>
          <p:nvPr/>
        </p:nvSpPr>
        <p:spPr bwMode="auto">
          <a:xfrm flipH="1" flipV="1">
            <a:off x="6788150" y="4637088"/>
            <a:ext cx="153988" cy="155575"/>
          </a:xfrm>
          <a:prstGeom prst="line">
            <a:avLst/>
          </a:prstGeom>
          <a:noFill/>
          <a:ln w="9525">
            <a:solidFill>
              <a:srgbClr val="000000"/>
            </a:solidFill>
            <a:round/>
            <a:headEnd/>
            <a:tailEnd/>
          </a:ln>
        </p:spPr>
        <p:txBody>
          <a:bodyPr/>
          <a:lstStyle/>
          <a:p>
            <a:endParaRPr lang="ru-RU"/>
          </a:p>
        </p:txBody>
      </p:sp>
      <p:sp>
        <p:nvSpPr>
          <p:cNvPr id="90" name="Line 184"/>
          <p:cNvSpPr>
            <a:spLocks noChangeShapeType="1"/>
          </p:cNvSpPr>
          <p:nvPr/>
        </p:nvSpPr>
        <p:spPr bwMode="auto">
          <a:xfrm flipV="1">
            <a:off x="6942138" y="4568825"/>
            <a:ext cx="1587" cy="206375"/>
          </a:xfrm>
          <a:prstGeom prst="line">
            <a:avLst/>
          </a:prstGeom>
          <a:noFill/>
          <a:ln w="9525">
            <a:solidFill>
              <a:srgbClr val="000000"/>
            </a:solidFill>
            <a:round/>
            <a:headEnd/>
            <a:tailEnd/>
          </a:ln>
        </p:spPr>
        <p:txBody>
          <a:bodyPr/>
          <a:lstStyle/>
          <a:p>
            <a:endParaRPr lang="ru-RU"/>
          </a:p>
        </p:txBody>
      </p:sp>
      <p:sp>
        <p:nvSpPr>
          <p:cNvPr id="91" name="Line 185"/>
          <p:cNvSpPr>
            <a:spLocks noChangeShapeType="1"/>
          </p:cNvSpPr>
          <p:nvPr/>
        </p:nvSpPr>
        <p:spPr bwMode="auto">
          <a:xfrm flipV="1">
            <a:off x="6942138" y="4637088"/>
            <a:ext cx="155575" cy="155575"/>
          </a:xfrm>
          <a:prstGeom prst="line">
            <a:avLst/>
          </a:prstGeom>
          <a:noFill/>
          <a:ln w="9525">
            <a:solidFill>
              <a:srgbClr val="000000"/>
            </a:solidFill>
            <a:round/>
            <a:headEnd/>
            <a:tailEnd/>
          </a:ln>
        </p:spPr>
        <p:txBody>
          <a:bodyPr/>
          <a:lstStyle/>
          <a:p>
            <a:endParaRPr lang="ru-RU"/>
          </a:p>
        </p:txBody>
      </p:sp>
      <p:sp>
        <p:nvSpPr>
          <p:cNvPr id="92" name="Line 186"/>
          <p:cNvSpPr>
            <a:spLocks noChangeShapeType="1"/>
          </p:cNvSpPr>
          <p:nvPr/>
        </p:nvSpPr>
        <p:spPr bwMode="auto">
          <a:xfrm flipH="1">
            <a:off x="4254500" y="5121275"/>
            <a:ext cx="153988" cy="153988"/>
          </a:xfrm>
          <a:prstGeom prst="line">
            <a:avLst/>
          </a:prstGeom>
          <a:noFill/>
          <a:ln w="9525">
            <a:solidFill>
              <a:srgbClr val="000000"/>
            </a:solidFill>
            <a:round/>
            <a:headEnd/>
            <a:tailEnd/>
          </a:ln>
        </p:spPr>
        <p:txBody>
          <a:bodyPr/>
          <a:lstStyle/>
          <a:p>
            <a:endParaRPr lang="ru-RU"/>
          </a:p>
        </p:txBody>
      </p:sp>
      <p:sp>
        <p:nvSpPr>
          <p:cNvPr id="93" name="Line 187"/>
          <p:cNvSpPr>
            <a:spLocks noChangeShapeType="1"/>
          </p:cNvSpPr>
          <p:nvPr/>
        </p:nvSpPr>
        <p:spPr bwMode="auto">
          <a:xfrm>
            <a:off x="4408488" y="5121275"/>
            <a:ext cx="1587" cy="206375"/>
          </a:xfrm>
          <a:prstGeom prst="line">
            <a:avLst/>
          </a:prstGeom>
          <a:noFill/>
          <a:ln w="9525">
            <a:solidFill>
              <a:srgbClr val="000000"/>
            </a:solidFill>
            <a:round/>
            <a:headEnd/>
            <a:tailEnd/>
          </a:ln>
        </p:spPr>
        <p:txBody>
          <a:bodyPr/>
          <a:lstStyle/>
          <a:p>
            <a:endParaRPr lang="ru-RU"/>
          </a:p>
        </p:txBody>
      </p:sp>
      <p:sp>
        <p:nvSpPr>
          <p:cNvPr id="94" name="Line 188"/>
          <p:cNvSpPr>
            <a:spLocks noChangeShapeType="1"/>
          </p:cNvSpPr>
          <p:nvPr/>
        </p:nvSpPr>
        <p:spPr bwMode="auto">
          <a:xfrm>
            <a:off x="4408488" y="5121275"/>
            <a:ext cx="155575" cy="153988"/>
          </a:xfrm>
          <a:prstGeom prst="line">
            <a:avLst/>
          </a:prstGeom>
          <a:noFill/>
          <a:ln w="9525">
            <a:solidFill>
              <a:srgbClr val="000000"/>
            </a:solidFill>
            <a:round/>
            <a:headEnd/>
            <a:tailEnd/>
          </a:ln>
        </p:spPr>
        <p:txBody>
          <a:bodyPr/>
          <a:lstStyle/>
          <a:p>
            <a:endParaRPr lang="ru-RU"/>
          </a:p>
        </p:txBody>
      </p:sp>
      <p:sp>
        <p:nvSpPr>
          <p:cNvPr id="95" name="Line 189"/>
          <p:cNvSpPr>
            <a:spLocks noChangeShapeType="1"/>
          </p:cNvSpPr>
          <p:nvPr/>
        </p:nvSpPr>
        <p:spPr bwMode="auto">
          <a:xfrm flipH="1">
            <a:off x="6796088" y="5111750"/>
            <a:ext cx="155575" cy="155575"/>
          </a:xfrm>
          <a:prstGeom prst="line">
            <a:avLst/>
          </a:prstGeom>
          <a:noFill/>
          <a:ln w="9525">
            <a:solidFill>
              <a:srgbClr val="000000"/>
            </a:solidFill>
            <a:round/>
            <a:headEnd/>
            <a:tailEnd/>
          </a:ln>
        </p:spPr>
        <p:txBody>
          <a:bodyPr/>
          <a:lstStyle/>
          <a:p>
            <a:endParaRPr lang="ru-RU"/>
          </a:p>
        </p:txBody>
      </p:sp>
      <p:sp>
        <p:nvSpPr>
          <p:cNvPr id="96" name="Line 190"/>
          <p:cNvSpPr>
            <a:spLocks noChangeShapeType="1"/>
          </p:cNvSpPr>
          <p:nvPr/>
        </p:nvSpPr>
        <p:spPr bwMode="auto">
          <a:xfrm>
            <a:off x="6951663" y="5111750"/>
            <a:ext cx="0" cy="206375"/>
          </a:xfrm>
          <a:prstGeom prst="line">
            <a:avLst/>
          </a:prstGeom>
          <a:noFill/>
          <a:ln w="9525">
            <a:solidFill>
              <a:srgbClr val="000000"/>
            </a:solidFill>
            <a:round/>
            <a:headEnd/>
            <a:tailEnd/>
          </a:ln>
        </p:spPr>
        <p:txBody>
          <a:bodyPr/>
          <a:lstStyle/>
          <a:p>
            <a:endParaRPr lang="ru-RU"/>
          </a:p>
        </p:txBody>
      </p:sp>
      <p:sp>
        <p:nvSpPr>
          <p:cNvPr id="97" name="Line 191"/>
          <p:cNvSpPr>
            <a:spLocks noChangeShapeType="1"/>
          </p:cNvSpPr>
          <p:nvPr/>
        </p:nvSpPr>
        <p:spPr bwMode="auto">
          <a:xfrm>
            <a:off x="6951663" y="5111750"/>
            <a:ext cx="153987" cy="155575"/>
          </a:xfrm>
          <a:prstGeom prst="line">
            <a:avLst/>
          </a:prstGeom>
          <a:noFill/>
          <a:ln w="9525">
            <a:solidFill>
              <a:srgbClr val="000000"/>
            </a:solidFill>
            <a:round/>
            <a:headEnd/>
            <a:tailEnd/>
          </a:ln>
        </p:spPr>
        <p:txBody>
          <a:bodyPr/>
          <a:lstStyle/>
          <a:p>
            <a:endParaRPr lang="ru-RU"/>
          </a:p>
        </p:txBody>
      </p:sp>
      <p:sp>
        <p:nvSpPr>
          <p:cNvPr id="98" name="Text Box 192"/>
          <p:cNvSpPr txBox="1">
            <a:spLocks noChangeArrowheads="1"/>
          </p:cNvSpPr>
          <p:nvPr/>
        </p:nvSpPr>
        <p:spPr bwMode="auto">
          <a:xfrm>
            <a:off x="630238" y="4840288"/>
            <a:ext cx="1462087" cy="296862"/>
          </a:xfrm>
          <a:prstGeom prst="rect">
            <a:avLst/>
          </a:prstGeom>
          <a:gradFill rotWithShape="1">
            <a:gsLst>
              <a:gs pos="0">
                <a:srgbClr val="FFFFFF"/>
              </a:gs>
              <a:gs pos="100000">
                <a:srgbClr val="99CCFF"/>
              </a:gs>
            </a:gsLst>
            <a:path path="shape">
              <a:fillToRect l="50000" t="50000" r="50000" b="50000"/>
            </a:path>
          </a:gradFill>
          <a:ln w="9525">
            <a:noFill/>
            <a:miter lim="800000"/>
            <a:headEnd/>
            <a:tailEnd/>
          </a:ln>
        </p:spPr>
        <p:txBody>
          <a:bodyPr lIns="18000" tIns="10800" rIns="18000" bIns="10800"/>
          <a:lstStyle/>
          <a:p>
            <a:r>
              <a:rPr lang="en-US" sz="1400" b="1">
                <a:solidFill>
                  <a:srgbClr val="006600"/>
                </a:solidFill>
                <a:latin typeface="Arial" charset="0"/>
              </a:rPr>
              <a:t>Performances</a:t>
            </a:r>
            <a:endParaRPr lang="ru-RU" sz="1400" b="1">
              <a:solidFill>
                <a:srgbClr val="006600"/>
              </a:solidFill>
              <a:latin typeface="Arial" charset="0"/>
            </a:endParaRPr>
          </a:p>
        </p:txBody>
      </p:sp>
      <p:sp>
        <p:nvSpPr>
          <p:cNvPr id="99" name="Text Box 193"/>
          <p:cNvSpPr txBox="1">
            <a:spLocks noChangeArrowheads="1"/>
          </p:cNvSpPr>
          <p:nvPr/>
        </p:nvSpPr>
        <p:spPr bwMode="auto">
          <a:xfrm rot="16200000">
            <a:off x="-562001" y="2890044"/>
            <a:ext cx="2481262" cy="366713"/>
          </a:xfrm>
          <a:prstGeom prst="rect">
            <a:avLst/>
          </a:prstGeom>
          <a:gradFill rotWithShape="1">
            <a:gsLst>
              <a:gs pos="0">
                <a:schemeClr val="bg1"/>
              </a:gs>
              <a:gs pos="100000">
                <a:srgbClr val="FFFF99"/>
              </a:gs>
            </a:gsLst>
            <a:path path="shape">
              <a:fillToRect l="50000" t="50000" r="50000" b="50000"/>
            </a:path>
          </a:gradFill>
          <a:ln w="9525">
            <a:noFill/>
            <a:miter lim="800000"/>
            <a:headEnd/>
            <a:tailEnd/>
          </a:ln>
        </p:spPr>
        <p:txBody>
          <a:bodyPr>
            <a:spAutoFit/>
          </a:bodyPr>
          <a:lstStyle/>
          <a:p>
            <a:pPr algn="ctr">
              <a:spcBef>
                <a:spcPct val="50000"/>
              </a:spcBef>
            </a:pPr>
            <a:r>
              <a:rPr lang="en-US">
                <a:latin typeface="Arial" charset="0"/>
              </a:rPr>
              <a:t>Operation conditions</a:t>
            </a:r>
            <a:endParaRPr lang="ru-RU">
              <a:latin typeface="Arial" charset="0"/>
            </a:endParaRPr>
          </a:p>
        </p:txBody>
      </p:sp>
      <p:sp>
        <p:nvSpPr>
          <p:cNvPr id="193" name="Text Box 11"/>
          <p:cNvSpPr txBox="1">
            <a:spLocks noChangeArrowheads="1"/>
          </p:cNvSpPr>
          <p:nvPr/>
        </p:nvSpPr>
        <p:spPr bwMode="auto">
          <a:xfrm>
            <a:off x="1625600" y="569913"/>
            <a:ext cx="5892800" cy="461665"/>
          </a:xfrm>
          <a:prstGeom prst="rect">
            <a:avLst/>
          </a:prstGeom>
          <a:solidFill>
            <a:srgbClr val="CCECFF"/>
          </a:solidFill>
          <a:ln w="9525">
            <a:noFill/>
            <a:miter lim="800000"/>
            <a:headEnd/>
            <a:tailEnd/>
          </a:ln>
        </p:spPr>
        <p:txBody>
          <a:bodyPr wrap="square">
            <a:spAutoFit/>
          </a:bodyPr>
          <a:lstStyle/>
          <a:p>
            <a:pPr algn="ctr" eaLnBrk="0" hangingPunct="0"/>
            <a:r>
              <a:rPr lang="en-US" sz="2400" dirty="0" smtClean="0">
                <a:cs typeface="Arial" charset="0"/>
              </a:rPr>
              <a:t>Wheel profile wear and lateral forces</a:t>
            </a:r>
            <a:endParaRPr lang="ru-RU" sz="2400" dirty="0">
              <a:cs typeface="Arial"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err="1" smtClean="0"/>
              <a:t>Mutivariant</a:t>
            </a:r>
            <a:r>
              <a:rPr lang="en-US" dirty="0" smtClean="0"/>
              <a:t> Analysis</a:t>
            </a:r>
            <a:endParaRPr lang="ru-RU" dirty="0"/>
          </a:p>
        </p:txBody>
      </p:sp>
      <p:sp>
        <p:nvSpPr>
          <p:cNvPr id="7" name="Text Box 11"/>
          <p:cNvSpPr txBox="1">
            <a:spLocks noChangeArrowheads="1"/>
          </p:cNvSpPr>
          <p:nvPr/>
        </p:nvSpPr>
        <p:spPr bwMode="auto">
          <a:xfrm>
            <a:off x="3136900" y="569913"/>
            <a:ext cx="2870200" cy="461665"/>
          </a:xfrm>
          <a:prstGeom prst="rect">
            <a:avLst/>
          </a:prstGeom>
          <a:solidFill>
            <a:srgbClr val="CCECFF"/>
          </a:solidFill>
          <a:ln w="9525">
            <a:noFill/>
            <a:miter lim="800000"/>
            <a:headEnd/>
            <a:tailEnd/>
          </a:ln>
        </p:spPr>
        <p:txBody>
          <a:bodyPr wrap="square">
            <a:spAutoFit/>
          </a:bodyPr>
          <a:lstStyle/>
          <a:p>
            <a:pPr algn="ctr" eaLnBrk="0" hangingPunct="0"/>
            <a:r>
              <a:rPr lang="en-US" sz="2400" dirty="0" smtClean="0">
                <a:cs typeface="Arial" charset="0"/>
              </a:rPr>
              <a:t>Safety factor</a:t>
            </a:r>
            <a:endParaRPr lang="ru-RU" sz="2400" dirty="0">
              <a:cs typeface="Arial" charset="0"/>
            </a:endParaRPr>
          </a:p>
        </p:txBody>
      </p:sp>
      <p:sp>
        <p:nvSpPr>
          <p:cNvPr id="8" name="Text Box 5"/>
          <p:cNvSpPr txBox="1">
            <a:spLocks noChangeArrowheads="1"/>
          </p:cNvSpPr>
          <p:nvPr/>
        </p:nvSpPr>
        <p:spPr bwMode="auto">
          <a:xfrm>
            <a:off x="3984625" y="1223963"/>
            <a:ext cx="3149600" cy="296862"/>
          </a:xfrm>
          <a:prstGeom prst="rect">
            <a:avLst/>
          </a:prstGeom>
          <a:gradFill rotWithShape="1">
            <a:gsLst>
              <a:gs pos="0">
                <a:srgbClr val="FFFFFF"/>
              </a:gs>
              <a:gs pos="100000">
                <a:srgbClr val="CCFFCC"/>
              </a:gs>
            </a:gsLst>
            <a:path path="shape">
              <a:fillToRect l="50000" t="50000" r="50000" b="50000"/>
            </a:path>
          </a:gradFill>
          <a:ln w="9525">
            <a:solidFill>
              <a:srgbClr val="000000"/>
            </a:solidFill>
            <a:miter lim="800000"/>
            <a:headEnd/>
            <a:tailEnd/>
          </a:ln>
        </p:spPr>
        <p:txBody>
          <a:bodyPr lIns="18000" tIns="10800" rIns="18000" bIns="10800"/>
          <a:lstStyle/>
          <a:p>
            <a:pPr algn="ctr"/>
            <a:r>
              <a:rPr lang="en-US" sz="1400" b="1">
                <a:solidFill>
                  <a:srgbClr val="0000FF"/>
                </a:solidFill>
                <a:latin typeface="Arial" charset="0"/>
              </a:rPr>
              <a:t>Freight Car with three piece</a:t>
            </a:r>
            <a:r>
              <a:rPr lang="ru-RU" sz="1400" b="1">
                <a:solidFill>
                  <a:srgbClr val="0000FF"/>
                </a:solidFill>
                <a:latin typeface="Arial" charset="0"/>
              </a:rPr>
              <a:t> </a:t>
            </a:r>
            <a:r>
              <a:rPr lang="en-US" sz="1400" b="1">
                <a:solidFill>
                  <a:srgbClr val="0000FF"/>
                </a:solidFill>
                <a:latin typeface="Arial" charset="0"/>
              </a:rPr>
              <a:t>bogies</a:t>
            </a:r>
            <a:endParaRPr lang="ru-RU" sz="1400" b="1">
              <a:solidFill>
                <a:srgbClr val="0000FF"/>
              </a:solidFill>
              <a:latin typeface="Arial" charset="0"/>
            </a:endParaRPr>
          </a:p>
        </p:txBody>
      </p:sp>
      <p:sp>
        <p:nvSpPr>
          <p:cNvPr id="9" name="Text Box 6"/>
          <p:cNvSpPr txBox="1">
            <a:spLocks noChangeArrowheads="1"/>
          </p:cNvSpPr>
          <p:nvPr/>
        </p:nvSpPr>
        <p:spPr bwMode="auto">
          <a:xfrm>
            <a:off x="4260850" y="1841500"/>
            <a:ext cx="1096963" cy="295275"/>
          </a:xfrm>
          <a:prstGeom prst="rect">
            <a:avLst/>
          </a:prstGeom>
          <a:gradFill rotWithShape="1">
            <a:gsLst>
              <a:gs pos="0">
                <a:srgbClr val="FFFFFF"/>
              </a:gs>
              <a:gs pos="100000">
                <a:srgbClr val="FFFF99"/>
              </a:gs>
            </a:gsLst>
            <a:path path="shape">
              <a:fillToRect l="50000" t="50000" r="50000" b="50000"/>
            </a:path>
          </a:gradFill>
          <a:ln w="9525">
            <a:solidFill>
              <a:srgbClr val="000000"/>
            </a:solidFill>
            <a:miter lim="800000"/>
            <a:headEnd/>
            <a:tailEnd/>
          </a:ln>
        </p:spPr>
        <p:txBody>
          <a:bodyPr lIns="18000" tIns="10800" rIns="18000" bIns="10800"/>
          <a:lstStyle/>
          <a:p>
            <a:pPr algn="ctr"/>
            <a:r>
              <a:rPr lang="en-US" sz="1400" b="1">
                <a:solidFill>
                  <a:srgbClr val="0000FF"/>
                </a:solidFill>
                <a:latin typeface="Arial" charset="0"/>
              </a:rPr>
              <a:t>New</a:t>
            </a:r>
            <a:r>
              <a:rPr lang="ru-RU" sz="1400" b="1">
                <a:solidFill>
                  <a:srgbClr val="0000FF"/>
                </a:solidFill>
                <a:latin typeface="Arial" charset="0"/>
              </a:rPr>
              <a:t>/</a:t>
            </a:r>
            <a:r>
              <a:rPr lang="en-US" sz="1400" b="1">
                <a:solidFill>
                  <a:srgbClr val="0000FF"/>
                </a:solidFill>
                <a:latin typeface="Arial" charset="0"/>
              </a:rPr>
              <a:t>New</a:t>
            </a:r>
            <a:endParaRPr lang="ru-RU" sz="1400" b="1">
              <a:solidFill>
                <a:srgbClr val="0000FF"/>
              </a:solidFill>
              <a:latin typeface="Arial" charset="0"/>
            </a:endParaRPr>
          </a:p>
        </p:txBody>
      </p:sp>
      <p:sp>
        <p:nvSpPr>
          <p:cNvPr id="10" name="Text Box 7"/>
          <p:cNvSpPr txBox="1">
            <a:spLocks noChangeArrowheads="1"/>
          </p:cNvSpPr>
          <p:nvPr/>
        </p:nvSpPr>
        <p:spPr bwMode="auto">
          <a:xfrm>
            <a:off x="5575300" y="1841500"/>
            <a:ext cx="1485900" cy="295275"/>
          </a:xfrm>
          <a:prstGeom prst="rect">
            <a:avLst/>
          </a:prstGeom>
          <a:gradFill rotWithShape="1">
            <a:gsLst>
              <a:gs pos="0">
                <a:schemeClr val="bg1"/>
              </a:gs>
              <a:gs pos="100000">
                <a:srgbClr val="FFFF99"/>
              </a:gs>
            </a:gsLst>
            <a:path path="shape">
              <a:fillToRect l="50000" t="50000" r="50000" b="50000"/>
            </a:path>
          </a:gradFill>
          <a:ln w="9525">
            <a:solidFill>
              <a:schemeClr val="tx1"/>
            </a:solidFill>
            <a:miter lim="800000"/>
            <a:headEnd/>
            <a:tailEnd/>
          </a:ln>
        </p:spPr>
        <p:txBody>
          <a:bodyPr lIns="18000" tIns="10800" rIns="18000" bIns="10800"/>
          <a:lstStyle/>
          <a:p>
            <a:pPr algn="ctr"/>
            <a:r>
              <a:rPr lang="en-US" sz="1400" b="1">
                <a:solidFill>
                  <a:srgbClr val="0000FF"/>
                </a:solidFill>
                <a:latin typeface="Arial" charset="0"/>
              </a:rPr>
              <a:t>New</a:t>
            </a:r>
            <a:r>
              <a:rPr lang="ru-RU" sz="1400" b="1">
                <a:solidFill>
                  <a:srgbClr val="0000FF"/>
                </a:solidFill>
                <a:latin typeface="Arial" charset="0"/>
              </a:rPr>
              <a:t>/</a:t>
            </a:r>
            <a:r>
              <a:rPr lang="en-US" sz="1400" b="1">
                <a:solidFill>
                  <a:srgbClr val="0000FF"/>
                </a:solidFill>
                <a:latin typeface="Arial" charset="0"/>
              </a:rPr>
              <a:t>Worn-out</a:t>
            </a:r>
            <a:endParaRPr lang="ru-RU" sz="1400" b="1">
              <a:solidFill>
                <a:srgbClr val="0000FF"/>
              </a:solidFill>
              <a:latin typeface="Arial" charset="0"/>
            </a:endParaRPr>
          </a:p>
        </p:txBody>
      </p:sp>
      <p:sp>
        <p:nvSpPr>
          <p:cNvPr id="11" name="Text Box 8"/>
          <p:cNvSpPr txBox="1">
            <a:spLocks noChangeArrowheads="1"/>
          </p:cNvSpPr>
          <p:nvPr/>
        </p:nvSpPr>
        <p:spPr bwMode="auto">
          <a:xfrm>
            <a:off x="6648450" y="3179763"/>
            <a:ext cx="849313" cy="295275"/>
          </a:xfrm>
          <a:prstGeom prst="rect">
            <a:avLst/>
          </a:prstGeom>
          <a:noFill/>
          <a:ln w="9525">
            <a:solidFill>
              <a:srgbClr val="B2B2B2"/>
            </a:solidFill>
            <a:miter lim="800000"/>
            <a:headEnd/>
            <a:tailEnd/>
          </a:ln>
        </p:spPr>
        <p:txBody>
          <a:bodyPr lIns="18000" tIns="10800" rIns="18000" bIns="10800"/>
          <a:lstStyle/>
          <a:p>
            <a:pPr algn="ctr"/>
            <a:r>
              <a:rPr lang="ru-RU" sz="1200" b="1">
                <a:solidFill>
                  <a:srgbClr val="C0C0C0"/>
                </a:solidFill>
                <a:latin typeface="Arial" charset="0"/>
              </a:rPr>
              <a:t>R=650</a:t>
            </a:r>
            <a:r>
              <a:rPr lang="en-US" sz="1200" b="1">
                <a:solidFill>
                  <a:srgbClr val="C0C0C0"/>
                </a:solidFill>
                <a:latin typeface="Arial" charset="0"/>
              </a:rPr>
              <a:t>m</a:t>
            </a:r>
            <a:endParaRPr lang="ru-RU" sz="1200" b="1">
              <a:solidFill>
                <a:srgbClr val="C0C0C0"/>
              </a:solidFill>
              <a:latin typeface="Arial" charset="0"/>
            </a:endParaRPr>
          </a:p>
        </p:txBody>
      </p:sp>
      <p:sp>
        <p:nvSpPr>
          <p:cNvPr id="12" name="Text Box 9"/>
          <p:cNvSpPr txBox="1">
            <a:spLocks noChangeArrowheads="1"/>
          </p:cNvSpPr>
          <p:nvPr/>
        </p:nvSpPr>
        <p:spPr bwMode="auto">
          <a:xfrm>
            <a:off x="5678488" y="3179763"/>
            <a:ext cx="849312" cy="295275"/>
          </a:xfrm>
          <a:prstGeom prst="rect">
            <a:avLst/>
          </a:prstGeom>
          <a:noFill/>
          <a:ln w="9525">
            <a:solidFill>
              <a:srgbClr val="B2B2B2"/>
            </a:solidFill>
            <a:miter lim="800000"/>
            <a:headEnd/>
            <a:tailEnd/>
          </a:ln>
        </p:spPr>
        <p:txBody>
          <a:bodyPr lIns="18000" tIns="10800" rIns="18000" bIns="10800"/>
          <a:lstStyle/>
          <a:p>
            <a:pPr algn="ctr"/>
            <a:r>
              <a:rPr lang="en-US" sz="1200" b="1">
                <a:solidFill>
                  <a:srgbClr val="C0C0C0"/>
                </a:solidFill>
                <a:latin typeface="Arial" charset="0"/>
              </a:rPr>
              <a:t>Tangent</a:t>
            </a:r>
          </a:p>
          <a:p>
            <a:endParaRPr lang="ru-RU" sz="1200" b="1">
              <a:solidFill>
                <a:srgbClr val="C0C0C0"/>
              </a:solidFill>
              <a:latin typeface="Arial" charset="0"/>
            </a:endParaRPr>
          </a:p>
        </p:txBody>
      </p:sp>
      <p:sp>
        <p:nvSpPr>
          <p:cNvPr id="13" name="Text Box 10"/>
          <p:cNvSpPr txBox="1">
            <a:spLocks noChangeArrowheads="1"/>
          </p:cNvSpPr>
          <p:nvPr/>
        </p:nvSpPr>
        <p:spPr bwMode="auto">
          <a:xfrm>
            <a:off x="7627938" y="3179763"/>
            <a:ext cx="849312" cy="295275"/>
          </a:xfrm>
          <a:prstGeom prst="rect">
            <a:avLst/>
          </a:prstGeom>
          <a:noFill/>
          <a:ln w="9525">
            <a:solidFill>
              <a:srgbClr val="B2B2B2"/>
            </a:solidFill>
            <a:miter lim="800000"/>
            <a:headEnd/>
            <a:tailEnd/>
          </a:ln>
        </p:spPr>
        <p:txBody>
          <a:bodyPr lIns="18000" tIns="10800" rIns="18000" bIns="10800"/>
          <a:lstStyle/>
          <a:p>
            <a:pPr algn="ctr"/>
            <a:r>
              <a:rPr lang="ru-RU" sz="1200" b="1">
                <a:solidFill>
                  <a:srgbClr val="C0C0C0"/>
                </a:solidFill>
                <a:latin typeface="Arial" charset="0"/>
              </a:rPr>
              <a:t>R=350</a:t>
            </a:r>
            <a:r>
              <a:rPr lang="en-US" sz="1200" b="1">
                <a:solidFill>
                  <a:srgbClr val="C0C0C0"/>
                </a:solidFill>
                <a:latin typeface="Arial" charset="0"/>
              </a:rPr>
              <a:t>m</a:t>
            </a:r>
          </a:p>
          <a:p>
            <a:endParaRPr lang="ru-RU" sz="1200" b="1">
              <a:solidFill>
                <a:srgbClr val="C0C0C0"/>
              </a:solidFill>
              <a:latin typeface="Arial" charset="0"/>
            </a:endParaRPr>
          </a:p>
        </p:txBody>
      </p:sp>
      <p:sp>
        <p:nvSpPr>
          <p:cNvPr id="14" name="Text Box 11"/>
          <p:cNvSpPr txBox="1">
            <a:spLocks noChangeArrowheads="1"/>
          </p:cNvSpPr>
          <p:nvPr/>
        </p:nvSpPr>
        <p:spPr bwMode="auto">
          <a:xfrm>
            <a:off x="4803775" y="3992563"/>
            <a:ext cx="722313" cy="323850"/>
          </a:xfrm>
          <a:prstGeom prst="rect">
            <a:avLst/>
          </a:prstGeom>
          <a:gradFill rotWithShape="1">
            <a:gsLst>
              <a:gs pos="0">
                <a:srgbClr val="FFFFFF"/>
              </a:gs>
              <a:gs pos="100000">
                <a:srgbClr val="FFFF99"/>
              </a:gs>
            </a:gsLst>
            <a:path path="shape">
              <a:fillToRect l="50000" t="50000" r="50000" b="50000"/>
            </a:path>
          </a:gradFill>
          <a:ln w="9525">
            <a:solidFill>
              <a:srgbClr val="000000"/>
            </a:solidFill>
            <a:miter lim="800000"/>
            <a:headEnd/>
            <a:tailEnd/>
          </a:ln>
        </p:spPr>
        <p:txBody>
          <a:bodyPr lIns="18000" tIns="10800" rIns="18000" bIns="10800"/>
          <a:lstStyle/>
          <a:p>
            <a:pPr algn="ctr"/>
            <a:r>
              <a:rPr lang="ru-RU" sz="1400" b="1">
                <a:solidFill>
                  <a:srgbClr val="0000FF"/>
                </a:solidFill>
                <a:latin typeface="Arial" charset="0"/>
              </a:rPr>
              <a:t>60</a:t>
            </a:r>
          </a:p>
        </p:txBody>
      </p:sp>
      <p:sp>
        <p:nvSpPr>
          <p:cNvPr id="15" name="Text Box 12"/>
          <p:cNvSpPr txBox="1">
            <a:spLocks noChangeArrowheads="1"/>
          </p:cNvSpPr>
          <p:nvPr/>
        </p:nvSpPr>
        <p:spPr bwMode="auto">
          <a:xfrm>
            <a:off x="3927475" y="3992563"/>
            <a:ext cx="722313" cy="323850"/>
          </a:xfrm>
          <a:prstGeom prst="rect">
            <a:avLst/>
          </a:prstGeom>
          <a:gradFill rotWithShape="1">
            <a:gsLst>
              <a:gs pos="0">
                <a:srgbClr val="FFFFFF"/>
              </a:gs>
              <a:gs pos="100000">
                <a:srgbClr val="FFFF99"/>
              </a:gs>
            </a:gsLst>
            <a:path path="shape">
              <a:fillToRect l="50000" t="50000" r="50000" b="50000"/>
            </a:path>
          </a:gradFill>
          <a:ln w="9525">
            <a:solidFill>
              <a:srgbClr val="000000"/>
            </a:solidFill>
            <a:miter lim="800000"/>
            <a:headEnd/>
            <a:tailEnd/>
          </a:ln>
        </p:spPr>
        <p:txBody>
          <a:bodyPr lIns="18000" tIns="10800" rIns="18000" bIns="10800"/>
          <a:lstStyle/>
          <a:p>
            <a:pPr algn="ctr"/>
            <a:r>
              <a:rPr lang="ru-RU" sz="1400" b="1">
                <a:solidFill>
                  <a:srgbClr val="0000FF"/>
                </a:solidFill>
                <a:latin typeface="Arial" charset="0"/>
              </a:rPr>
              <a:t>40</a:t>
            </a:r>
          </a:p>
        </p:txBody>
      </p:sp>
      <p:sp>
        <p:nvSpPr>
          <p:cNvPr id="16" name="Text Box 13"/>
          <p:cNvSpPr txBox="1">
            <a:spLocks noChangeArrowheads="1"/>
          </p:cNvSpPr>
          <p:nvPr/>
        </p:nvSpPr>
        <p:spPr bwMode="auto">
          <a:xfrm>
            <a:off x="6557963" y="3992563"/>
            <a:ext cx="722312" cy="323850"/>
          </a:xfrm>
          <a:prstGeom prst="rect">
            <a:avLst/>
          </a:prstGeom>
          <a:noFill/>
          <a:ln w="9525">
            <a:solidFill>
              <a:srgbClr val="B2B2B2"/>
            </a:solidFill>
            <a:miter lim="800000"/>
            <a:headEnd/>
            <a:tailEnd/>
          </a:ln>
        </p:spPr>
        <p:txBody>
          <a:bodyPr lIns="18000" tIns="10800" rIns="18000" bIns="10800"/>
          <a:lstStyle/>
          <a:p>
            <a:pPr algn="ctr"/>
            <a:r>
              <a:rPr lang="ru-RU" sz="1200" b="1">
                <a:solidFill>
                  <a:srgbClr val="C0C0C0"/>
                </a:solidFill>
                <a:latin typeface="Arial" charset="0"/>
              </a:rPr>
              <a:t>90</a:t>
            </a:r>
          </a:p>
          <a:p>
            <a:endParaRPr lang="ru-RU" sz="1200" b="1">
              <a:solidFill>
                <a:srgbClr val="C0C0C0"/>
              </a:solidFill>
              <a:latin typeface="Arial" charset="0"/>
            </a:endParaRPr>
          </a:p>
        </p:txBody>
      </p:sp>
      <p:sp>
        <p:nvSpPr>
          <p:cNvPr id="17" name="Text Box 14"/>
          <p:cNvSpPr txBox="1">
            <a:spLocks noChangeArrowheads="1"/>
          </p:cNvSpPr>
          <p:nvPr/>
        </p:nvSpPr>
        <p:spPr bwMode="auto">
          <a:xfrm>
            <a:off x="5681663" y="3992563"/>
            <a:ext cx="720725" cy="323850"/>
          </a:xfrm>
          <a:prstGeom prst="rect">
            <a:avLst/>
          </a:prstGeom>
          <a:gradFill rotWithShape="1">
            <a:gsLst>
              <a:gs pos="0">
                <a:srgbClr val="FFFFFF"/>
              </a:gs>
              <a:gs pos="100000">
                <a:srgbClr val="FFFF99"/>
              </a:gs>
            </a:gsLst>
            <a:path path="shape">
              <a:fillToRect l="50000" t="50000" r="50000" b="50000"/>
            </a:path>
          </a:gradFill>
          <a:ln w="9525">
            <a:solidFill>
              <a:srgbClr val="000000"/>
            </a:solidFill>
            <a:miter lim="800000"/>
            <a:headEnd/>
            <a:tailEnd/>
          </a:ln>
        </p:spPr>
        <p:txBody>
          <a:bodyPr lIns="18000" tIns="10800" rIns="18000" bIns="10800"/>
          <a:lstStyle/>
          <a:p>
            <a:pPr algn="ctr"/>
            <a:r>
              <a:rPr lang="ru-RU" sz="1400" b="1">
                <a:solidFill>
                  <a:srgbClr val="0000FF"/>
                </a:solidFill>
                <a:latin typeface="Arial" charset="0"/>
              </a:rPr>
              <a:t>80</a:t>
            </a:r>
          </a:p>
          <a:p>
            <a:endParaRPr lang="ru-RU" sz="1400" b="1">
              <a:solidFill>
                <a:srgbClr val="0000FF"/>
              </a:solidFill>
              <a:latin typeface="Arial" charset="0"/>
            </a:endParaRPr>
          </a:p>
        </p:txBody>
      </p:sp>
      <p:sp>
        <p:nvSpPr>
          <p:cNvPr id="18" name="Text Box 15"/>
          <p:cNvSpPr txBox="1">
            <a:spLocks noChangeArrowheads="1"/>
          </p:cNvSpPr>
          <p:nvPr/>
        </p:nvSpPr>
        <p:spPr bwMode="auto">
          <a:xfrm>
            <a:off x="4803775" y="5595938"/>
            <a:ext cx="722313" cy="323850"/>
          </a:xfrm>
          <a:prstGeom prst="rect">
            <a:avLst/>
          </a:prstGeom>
          <a:gradFill rotWithShape="1">
            <a:gsLst>
              <a:gs pos="0">
                <a:srgbClr val="FFFFFF"/>
              </a:gs>
              <a:gs pos="100000">
                <a:srgbClr val="FF99CC"/>
              </a:gs>
            </a:gsLst>
            <a:path path="shape">
              <a:fillToRect l="50000" t="50000" r="50000" b="50000"/>
            </a:path>
          </a:gradFill>
          <a:ln w="9525">
            <a:solidFill>
              <a:srgbClr val="000000"/>
            </a:solidFill>
            <a:miter lim="800000"/>
            <a:headEnd/>
            <a:tailEnd/>
          </a:ln>
        </p:spPr>
        <p:txBody>
          <a:bodyPr lIns="18000" tIns="10800" rIns="18000" bIns="10800"/>
          <a:lstStyle/>
          <a:p>
            <a:pPr algn="ctr"/>
            <a:r>
              <a:rPr lang="ru-RU" sz="1400" b="1">
                <a:solidFill>
                  <a:srgbClr val="0000FF"/>
                </a:solidFill>
                <a:latin typeface="Arial" charset="0"/>
              </a:rPr>
              <a:t>A</a:t>
            </a:r>
            <a:r>
              <a:rPr lang="ru-RU" sz="1400" b="1" baseline="-25000">
                <a:solidFill>
                  <a:srgbClr val="0000FF"/>
                </a:solidFill>
                <a:latin typeface="Arial" charset="0"/>
              </a:rPr>
              <a:t>2</a:t>
            </a:r>
            <a:endParaRPr lang="ru-RU" sz="1400" b="1">
              <a:solidFill>
                <a:srgbClr val="0000FF"/>
              </a:solidFill>
              <a:latin typeface="Arial" charset="0"/>
            </a:endParaRPr>
          </a:p>
        </p:txBody>
      </p:sp>
      <p:sp>
        <p:nvSpPr>
          <p:cNvPr id="19" name="Text Box 16"/>
          <p:cNvSpPr txBox="1">
            <a:spLocks noChangeArrowheads="1"/>
          </p:cNvSpPr>
          <p:nvPr/>
        </p:nvSpPr>
        <p:spPr bwMode="auto">
          <a:xfrm>
            <a:off x="3927475" y="5595938"/>
            <a:ext cx="722313" cy="323850"/>
          </a:xfrm>
          <a:prstGeom prst="rect">
            <a:avLst/>
          </a:prstGeom>
          <a:gradFill rotWithShape="1">
            <a:gsLst>
              <a:gs pos="0">
                <a:srgbClr val="FFFFFF"/>
              </a:gs>
              <a:gs pos="100000">
                <a:srgbClr val="FF99CC"/>
              </a:gs>
            </a:gsLst>
            <a:path path="shape">
              <a:fillToRect l="50000" t="50000" r="50000" b="50000"/>
            </a:path>
          </a:gradFill>
          <a:ln w="9525">
            <a:solidFill>
              <a:srgbClr val="000000"/>
            </a:solidFill>
            <a:miter lim="800000"/>
            <a:headEnd/>
            <a:tailEnd/>
          </a:ln>
        </p:spPr>
        <p:txBody>
          <a:bodyPr lIns="18000" tIns="10800" rIns="18000" bIns="10800"/>
          <a:lstStyle/>
          <a:p>
            <a:pPr algn="ctr"/>
            <a:r>
              <a:rPr lang="ru-RU" sz="1400" b="1">
                <a:solidFill>
                  <a:srgbClr val="0000FF"/>
                </a:solidFill>
                <a:latin typeface="Arial" charset="0"/>
              </a:rPr>
              <a:t>А</a:t>
            </a:r>
            <a:r>
              <a:rPr lang="ru-RU" sz="1400" b="1" baseline="-25000">
                <a:solidFill>
                  <a:srgbClr val="0000FF"/>
                </a:solidFill>
                <a:latin typeface="Arial" charset="0"/>
              </a:rPr>
              <a:t>1</a:t>
            </a:r>
            <a:endParaRPr lang="ru-RU" sz="1400" b="1">
              <a:solidFill>
                <a:srgbClr val="0000FF"/>
              </a:solidFill>
              <a:latin typeface="Arial" charset="0"/>
            </a:endParaRPr>
          </a:p>
        </p:txBody>
      </p:sp>
      <p:sp>
        <p:nvSpPr>
          <p:cNvPr id="20" name="Text Box 17"/>
          <p:cNvSpPr txBox="1">
            <a:spLocks noChangeArrowheads="1"/>
          </p:cNvSpPr>
          <p:nvPr/>
        </p:nvSpPr>
        <p:spPr bwMode="auto">
          <a:xfrm>
            <a:off x="6665913" y="5595938"/>
            <a:ext cx="722312" cy="323850"/>
          </a:xfrm>
          <a:prstGeom prst="rect">
            <a:avLst/>
          </a:prstGeom>
          <a:gradFill rotWithShape="1">
            <a:gsLst>
              <a:gs pos="0">
                <a:srgbClr val="FFFFFF"/>
              </a:gs>
              <a:gs pos="100000">
                <a:srgbClr val="FF99CC"/>
              </a:gs>
            </a:gsLst>
            <a:path path="shape">
              <a:fillToRect l="50000" t="50000" r="50000" b="50000"/>
            </a:path>
          </a:gradFill>
          <a:ln w="9525">
            <a:solidFill>
              <a:srgbClr val="000000"/>
            </a:solidFill>
            <a:miter lim="800000"/>
            <a:headEnd/>
            <a:tailEnd/>
          </a:ln>
        </p:spPr>
        <p:txBody>
          <a:bodyPr lIns="18000" tIns="10800" rIns="18000" bIns="10800"/>
          <a:lstStyle/>
          <a:p>
            <a:pPr algn="ctr"/>
            <a:r>
              <a:rPr lang="ru-RU" sz="1400" b="1">
                <a:solidFill>
                  <a:srgbClr val="0000FF"/>
                </a:solidFill>
                <a:latin typeface="Arial" charset="0"/>
              </a:rPr>
              <a:t>A</a:t>
            </a:r>
            <a:r>
              <a:rPr lang="ru-RU" sz="1400" b="1" baseline="-25000">
                <a:solidFill>
                  <a:srgbClr val="0000FF"/>
                </a:solidFill>
                <a:latin typeface="Arial" charset="0"/>
              </a:rPr>
              <a:t>9</a:t>
            </a:r>
          </a:p>
          <a:p>
            <a:endParaRPr lang="ru-RU" sz="1400" b="1">
              <a:solidFill>
                <a:srgbClr val="0000FF"/>
              </a:solidFill>
              <a:latin typeface="Arial" charset="0"/>
            </a:endParaRPr>
          </a:p>
        </p:txBody>
      </p:sp>
      <p:sp>
        <p:nvSpPr>
          <p:cNvPr id="21" name="Text Box 18"/>
          <p:cNvSpPr txBox="1">
            <a:spLocks noChangeArrowheads="1"/>
          </p:cNvSpPr>
          <p:nvPr/>
        </p:nvSpPr>
        <p:spPr bwMode="auto">
          <a:xfrm>
            <a:off x="5773738" y="5595938"/>
            <a:ext cx="722312" cy="323850"/>
          </a:xfrm>
          <a:prstGeom prst="rect">
            <a:avLst/>
          </a:prstGeom>
          <a:solidFill>
            <a:srgbClr val="FFFFFF"/>
          </a:solidFill>
          <a:ln w="9525">
            <a:noFill/>
            <a:miter lim="800000"/>
            <a:headEnd/>
            <a:tailEnd/>
          </a:ln>
        </p:spPr>
        <p:txBody>
          <a:bodyPr lIns="18000" tIns="10800" rIns="18000" bIns="10800"/>
          <a:lstStyle/>
          <a:p>
            <a:pPr algn="ctr"/>
            <a:r>
              <a:rPr lang="ru-RU" sz="1200">
                <a:latin typeface="Arial" charset="0"/>
              </a:rPr>
              <a:t>. . .</a:t>
            </a:r>
            <a:endParaRPr lang="ru-RU">
              <a:latin typeface="Arial" charset="0"/>
            </a:endParaRPr>
          </a:p>
        </p:txBody>
      </p:sp>
      <p:sp>
        <p:nvSpPr>
          <p:cNvPr id="22" name="Text Box 19"/>
          <p:cNvSpPr txBox="1">
            <a:spLocks noChangeArrowheads="1"/>
          </p:cNvSpPr>
          <p:nvPr/>
        </p:nvSpPr>
        <p:spPr bwMode="auto">
          <a:xfrm>
            <a:off x="604838" y="1176338"/>
            <a:ext cx="701675" cy="295275"/>
          </a:xfrm>
          <a:prstGeom prst="rect">
            <a:avLst/>
          </a:prstGeom>
          <a:gradFill rotWithShape="1">
            <a:gsLst>
              <a:gs pos="0">
                <a:srgbClr val="FFFFFF"/>
              </a:gs>
              <a:gs pos="100000">
                <a:srgbClr val="CCFFCC"/>
              </a:gs>
            </a:gsLst>
            <a:path path="shape">
              <a:fillToRect l="50000" t="50000" r="50000" b="50000"/>
            </a:path>
          </a:gradFill>
          <a:ln w="9525">
            <a:noFill/>
            <a:miter lim="800000"/>
            <a:headEnd/>
            <a:tailEnd/>
          </a:ln>
        </p:spPr>
        <p:txBody>
          <a:bodyPr lIns="18000" tIns="10800" rIns="18000" bIns="10800"/>
          <a:lstStyle/>
          <a:p>
            <a:r>
              <a:rPr lang="en-US" sz="1400" b="1">
                <a:solidFill>
                  <a:srgbClr val="006600"/>
                </a:solidFill>
                <a:latin typeface="Arial" charset="0"/>
              </a:rPr>
              <a:t>Object</a:t>
            </a:r>
            <a:endParaRPr lang="ru-RU" sz="1400" b="1">
              <a:solidFill>
                <a:srgbClr val="006600"/>
              </a:solidFill>
              <a:latin typeface="Arial" charset="0"/>
            </a:endParaRPr>
          </a:p>
        </p:txBody>
      </p:sp>
      <p:sp>
        <p:nvSpPr>
          <p:cNvPr id="23" name="Text Box 20"/>
          <p:cNvSpPr txBox="1">
            <a:spLocks noChangeArrowheads="1"/>
          </p:cNvSpPr>
          <p:nvPr/>
        </p:nvSpPr>
        <p:spPr bwMode="auto">
          <a:xfrm>
            <a:off x="941388" y="2478088"/>
            <a:ext cx="593725" cy="295275"/>
          </a:xfrm>
          <a:prstGeom prst="rect">
            <a:avLst/>
          </a:prstGeom>
          <a:gradFill rotWithShape="1">
            <a:gsLst>
              <a:gs pos="0">
                <a:srgbClr val="FFFFFF"/>
              </a:gs>
              <a:gs pos="100000">
                <a:srgbClr val="FFFF99"/>
              </a:gs>
            </a:gsLst>
            <a:path path="shape">
              <a:fillToRect l="50000" t="50000" r="50000" b="50000"/>
            </a:path>
          </a:gradFill>
          <a:ln w="9525">
            <a:noFill/>
            <a:miter lim="800000"/>
            <a:headEnd/>
            <a:tailEnd/>
          </a:ln>
        </p:spPr>
        <p:txBody>
          <a:bodyPr lIns="18000" tIns="10800" rIns="18000" bIns="10800"/>
          <a:lstStyle/>
          <a:p>
            <a:r>
              <a:rPr lang="en-US" sz="1400" b="1">
                <a:solidFill>
                  <a:srgbClr val="006600"/>
                </a:solidFill>
                <a:latin typeface="Arial" charset="0"/>
              </a:rPr>
              <a:t>Load</a:t>
            </a:r>
            <a:endParaRPr lang="ru-RU" sz="1400" b="1">
              <a:solidFill>
                <a:srgbClr val="006600"/>
              </a:solidFill>
              <a:latin typeface="Arial" charset="0"/>
            </a:endParaRPr>
          </a:p>
        </p:txBody>
      </p:sp>
      <p:sp>
        <p:nvSpPr>
          <p:cNvPr id="24" name="Text Box 21"/>
          <p:cNvSpPr txBox="1">
            <a:spLocks noChangeArrowheads="1"/>
          </p:cNvSpPr>
          <p:nvPr/>
        </p:nvSpPr>
        <p:spPr bwMode="auto">
          <a:xfrm>
            <a:off x="941388" y="1827213"/>
            <a:ext cx="1787525" cy="295275"/>
          </a:xfrm>
          <a:prstGeom prst="rect">
            <a:avLst/>
          </a:prstGeom>
          <a:gradFill rotWithShape="1">
            <a:gsLst>
              <a:gs pos="0">
                <a:srgbClr val="FFFFFF"/>
              </a:gs>
              <a:gs pos="100000">
                <a:srgbClr val="FFFF99"/>
              </a:gs>
            </a:gsLst>
            <a:path path="shape">
              <a:fillToRect l="50000" t="50000" r="50000" b="50000"/>
            </a:path>
          </a:gradFill>
          <a:ln w="9525">
            <a:noFill/>
            <a:miter lim="800000"/>
            <a:headEnd/>
            <a:tailEnd/>
          </a:ln>
        </p:spPr>
        <p:txBody>
          <a:bodyPr lIns="18000" tIns="10800" rIns="18000" bIns="10800"/>
          <a:lstStyle/>
          <a:p>
            <a:r>
              <a:rPr lang="en-US" sz="1400" b="1">
                <a:solidFill>
                  <a:srgbClr val="006600"/>
                </a:solidFill>
                <a:latin typeface="Arial" charset="0"/>
              </a:rPr>
              <a:t>Wheel</a:t>
            </a:r>
            <a:r>
              <a:rPr lang="ru-RU" sz="1400" b="1">
                <a:solidFill>
                  <a:srgbClr val="006600"/>
                </a:solidFill>
                <a:latin typeface="Arial" charset="0"/>
              </a:rPr>
              <a:t>/</a:t>
            </a:r>
            <a:r>
              <a:rPr lang="en-US" sz="1400" b="1">
                <a:solidFill>
                  <a:srgbClr val="006600"/>
                </a:solidFill>
                <a:latin typeface="Arial" charset="0"/>
              </a:rPr>
              <a:t>Rail profile</a:t>
            </a:r>
            <a:endParaRPr lang="ru-RU" sz="1400" b="1">
              <a:solidFill>
                <a:srgbClr val="006600"/>
              </a:solidFill>
              <a:latin typeface="Arial" charset="0"/>
            </a:endParaRPr>
          </a:p>
        </p:txBody>
      </p:sp>
      <p:sp>
        <p:nvSpPr>
          <p:cNvPr id="25" name="Text Box 22"/>
          <p:cNvSpPr txBox="1">
            <a:spLocks noChangeArrowheads="1"/>
          </p:cNvSpPr>
          <p:nvPr/>
        </p:nvSpPr>
        <p:spPr bwMode="auto">
          <a:xfrm>
            <a:off x="941388" y="3208338"/>
            <a:ext cx="1292225" cy="295275"/>
          </a:xfrm>
          <a:prstGeom prst="rect">
            <a:avLst/>
          </a:prstGeom>
          <a:gradFill rotWithShape="1">
            <a:gsLst>
              <a:gs pos="0">
                <a:srgbClr val="FFFFFF"/>
              </a:gs>
              <a:gs pos="100000">
                <a:srgbClr val="FFFF99"/>
              </a:gs>
            </a:gsLst>
            <a:path path="shape">
              <a:fillToRect l="50000" t="50000" r="50000" b="50000"/>
            </a:path>
          </a:gradFill>
          <a:ln w="9525">
            <a:noFill/>
            <a:miter lim="800000"/>
            <a:headEnd/>
            <a:tailEnd/>
          </a:ln>
        </p:spPr>
        <p:txBody>
          <a:bodyPr lIns="18000" tIns="10800" rIns="18000" bIns="10800"/>
          <a:lstStyle/>
          <a:p>
            <a:r>
              <a:rPr lang="en-US" sz="1400" b="1">
                <a:solidFill>
                  <a:srgbClr val="006600"/>
                </a:solidFill>
                <a:latin typeface="Arial" charset="0"/>
              </a:rPr>
              <a:t>Track profile</a:t>
            </a:r>
            <a:endParaRPr lang="ru-RU" sz="1400" b="1">
              <a:solidFill>
                <a:srgbClr val="006600"/>
              </a:solidFill>
              <a:latin typeface="Arial" charset="0"/>
            </a:endParaRPr>
          </a:p>
        </p:txBody>
      </p:sp>
      <p:sp>
        <p:nvSpPr>
          <p:cNvPr id="26" name="Text Box 23"/>
          <p:cNvSpPr txBox="1">
            <a:spLocks noChangeArrowheads="1"/>
          </p:cNvSpPr>
          <p:nvPr/>
        </p:nvSpPr>
        <p:spPr bwMode="auto">
          <a:xfrm>
            <a:off x="941388" y="4024313"/>
            <a:ext cx="1225550" cy="296862"/>
          </a:xfrm>
          <a:prstGeom prst="rect">
            <a:avLst/>
          </a:prstGeom>
          <a:gradFill rotWithShape="1">
            <a:gsLst>
              <a:gs pos="0">
                <a:srgbClr val="FFFFFF"/>
              </a:gs>
              <a:gs pos="100000">
                <a:srgbClr val="FFFF99"/>
              </a:gs>
            </a:gsLst>
            <a:path path="shape">
              <a:fillToRect l="50000" t="50000" r="50000" b="50000"/>
            </a:path>
          </a:gradFill>
          <a:ln w="9525">
            <a:noFill/>
            <a:miter lim="800000"/>
            <a:headEnd/>
            <a:tailEnd/>
          </a:ln>
        </p:spPr>
        <p:txBody>
          <a:bodyPr lIns="18000" tIns="10800" rIns="18000" bIns="10800"/>
          <a:lstStyle/>
          <a:p>
            <a:r>
              <a:rPr lang="en-US" sz="1400" b="1">
                <a:solidFill>
                  <a:srgbClr val="006600"/>
                </a:solidFill>
                <a:latin typeface="Arial" charset="0"/>
              </a:rPr>
              <a:t>Speed, km/h</a:t>
            </a:r>
            <a:endParaRPr lang="ru-RU" sz="1400" b="1">
              <a:solidFill>
                <a:srgbClr val="006600"/>
              </a:solidFill>
              <a:latin typeface="Arial" charset="0"/>
            </a:endParaRPr>
          </a:p>
        </p:txBody>
      </p:sp>
      <p:sp>
        <p:nvSpPr>
          <p:cNvPr id="27" name="Text Box 24"/>
          <p:cNvSpPr txBox="1">
            <a:spLocks noChangeArrowheads="1"/>
          </p:cNvSpPr>
          <p:nvPr/>
        </p:nvSpPr>
        <p:spPr bwMode="auto">
          <a:xfrm>
            <a:off x="604838" y="5586413"/>
            <a:ext cx="1679575" cy="277812"/>
          </a:xfrm>
          <a:prstGeom prst="rect">
            <a:avLst/>
          </a:prstGeom>
          <a:gradFill rotWithShape="1">
            <a:gsLst>
              <a:gs pos="0">
                <a:srgbClr val="FFFFFF"/>
              </a:gs>
              <a:gs pos="100000">
                <a:srgbClr val="FF99CC"/>
              </a:gs>
            </a:gsLst>
            <a:path path="shape">
              <a:fillToRect l="50000" t="50000" r="50000" b="50000"/>
            </a:path>
          </a:gradFill>
          <a:ln w="9525">
            <a:noFill/>
            <a:miter lim="800000"/>
            <a:headEnd/>
            <a:tailEnd/>
          </a:ln>
        </p:spPr>
        <p:txBody>
          <a:bodyPr lIns="18000" tIns="10800" rIns="18000" bIns="10800"/>
          <a:lstStyle/>
          <a:p>
            <a:r>
              <a:rPr lang="en-US" sz="1400" b="1">
                <a:solidFill>
                  <a:srgbClr val="006600"/>
                </a:solidFill>
                <a:latin typeface="Arial" charset="0"/>
              </a:rPr>
              <a:t>Alternative gauge</a:t>
            </a:r>
            <a:endParaRPr lang="ru-RU" sz="1400" b="1">
              <a:solidFill>
                <a:srgbClr val="006600"/>
              </a:solidFill>
              <a:latin typeface="Arial" charset="0"/>
            </a:endParaRPr>
          </a:p>
        </p:txBody>
      </p:sp>
      <p:sp>
        <p:nvSpPr>
          <p:cNvPr id="28" name="Line 25"/>
          <p:cNvSpPr>
            <a:spLocks noChangeShapeType="1"/>
          </p:cNvSpPr>
          <p:nvPr/>
        </p:nvSpPr>
        <p:spPr bwMode="auto">
          <a:xfrm flipH="1">
            <a:off x="4856163" y="1520825"/>
            <a:ext cx="722312" cy="309563"/>
          </a:xfrm>
          <a:prstGeom prst="line">
            <a:avLst/>
          </a:prstGeom>
          <a:noFill/>
          <a:ln w="9525">
            <a:solidFill>
              <a:srgbClr val="000000"/>
            </a:solidFill>
            <a:round/>
            <a:headEnd/>
            <a:tailEnd/>
          </a:ln>
        </p:spPr>
        <p:txBody>
          <a:bodyPr/>
          <a:lstStyle/>
          <a:p>
            <a:endParaRPr lang="ru-RU"/>
          </a:p>
        </p:txBody>
      </p:sp>
      <p:sp>
        <p:nvSpPr>
          <p:cNvPr id="29" name="Line 26"/>
          <p:cNvSpPr>
            <a:spLocks noChangeShapeType="1"/>
          </p:cNvSpPr>
          <p:nvPr/>
        </p:nvSpPr>
        <p:spPr bwMode="auto">
          <a:xfrm>
            <a:off x="5578475" y="1520825"/>
            <a:ext cx="720725" cy="309563"/>
          </a:xfrm>
          <a:prstGeom prst="line">
            <a:avLst/>
          </a:prstGeom>
          <a:noFill/>
          <a:ln w="9525">
            <a:solidFill>
              <a:schemeClr val="tx1"/>
            </a:solidFill>
            <a:round/>
            <a:headEnd/>
            <a:tailEnd/>
          </a:ln>
        </p:spPr>
        <p:txBody>
          <a:bodyPr/>
          <a:lstStyle/>
          <a:p>
            <a:endParaRPr lang="ru-RU"/>
          </a:p>
        </p:txBody>
      </p:sp>
      <p:sp>
        <p:nvSpPr>
          <p:cNvPr id="30" name="Line 27"/>
          <p:cNvSpPr>
            <a:spLocks noChangeShapeType="1"/>
          </p:cNvSpPr>
          <p:nvPr/>
        </p:nvSpPr>
        <p:spPr bwMode="auto">
          <a:xfrm flipH="1">
            <a:off x="4125913" y="4316413"/>
            <a:ext cx="153987" cy="153987"/>
          </a:xfrm>
          <a:prstGeom prst="line">
            <a:avLst/>
          </a:prstGeom>
          <a:noFill/>
          <a:ln w="9525">
            <a:solidFill>
              <a:srgbClr val="000000"/>
            </a:solidFill>
            <a:round/>
            <a:headEnd/>
            <a:tailEnd/>
          </a:ln>
        </p:spPr>
        <p:txBody>
          <a:bodyPr/>
          <a:lstStyle/>
          <a:p>
            <a:endParaRPr lang="ru-RU"/>
          </a:p>
        </p:txBody>
      </p:sp>
      <p:sp>
        <p:nvSpPr>
          <p:cNvPr id="31" name="Line 28"/>
          <p:cNvSpPr>
            <a:spLocks noChangeShapeType="1"/>
          </p:cNvSpPr>
          <p:nvPr/>
        </p:nvSpPr>
        <p:spPr bwMode="auto">
          <a:xfrm>
            <a:off x="4279900" y="4316413"/>
            <a:ext cx="1588" cy="206375"/>
          </a:xfrm>
          <a:prstGeom prst="line">
            <a:avLst/>
          </a:prstGeom>
          <a:noFill/>
          <a:ln w="9525">
            <a:solidFill>
              <a:srgbClr val="000000"/>
            </a:solidFill>
            <a:round/>
            <a:headEnd/>
            <a:tailEnd/>
          </a:ln>
        </p:spPr>
        <p:txBody>
          <a:bodyPr/>
          <a:lstStyle/>
          <a:p>
            <a:endParaRPr lang="ru-RU"/>
          </a:p>
        </p:txBody>
      </p:sp>
      <p:sp>
        <p:nvSpPr>
          <p:cNvPr id="32" name="Line 29"/>
          <p:cNvSpPr>
            <a:spLocks noChangeShapeType="1"/>
          </p:cNvSpPr>
          <p:nvPr/>
        </p:nvSpPr>
        <p:spPr bwMode="auto">
          <a:xfrm>
            <a:off x="4279900" y="4316413"/>
            <a:ext cx="155575" cy="153987"/>
          </a:xfrm>
          <a:prstGeom prst="line">
            <a:avLst/>
          </a:prstGeom>
          <a:noFill/>
          <a:ln w="9525">
            <a:solidFill>
              <a:srgbClr val="000000"/>
            </a:solidFill>
            <a:round/>
            <a:headEnd/>
            <a:tailEnd/>
          </a:ln>
        </p:spPr>
        <p:txBody>
          <a:bodyPr/>
          <a:lstStyle/>
          <a:p>
            <a:endParaRPr lang="ru-RU"/>
          </a:p>
        </p:txBody>
      </p:sp>
      <p:sp>
        <p:nvSpPr>
          <p:cNvPr id="33" name="Line 30"/>
          <p:cNvSpPr>
            <a:spLocks noChangeShapeType="1"/>
          </p:cNvSpPr>
          <p:nvPr/>
        </p:nvSpPr>
        <p:spPr bwMode="auto">
          <a:xfrm flipH="1">
            <a:off x="5002213" y="4316413"/>
            <a:ext cx="155575" cy="153987"/>
          </a:xfrm>
          <a:prstGeom prst="line">
            <a:avLst/>
          </a:prstGeom>
          <a:noFill/>
          <a:ln w="9525">
            <a:solidFill>
              <a:srgbClr val="000000"/>
            </a:solidFill>
            <a:round/>
            <a:headEnd/>
            <a:tailEnd/>
          </a:ln>
        </p:spPr>
        <p:txBody>
          <a:bodyPr/>
          <a:lstStyle/>
          <a:p>
            <a:endParaRPr lang="ru-RU"/>
          </a:p>
        </p:txBody>
      </p:sp>
      <p:sp>
        <p:nvSpPr>
          <p:cNvPr id="34" name="Line 31"/>
          <p:cNvSpPr>
            <a:spLocks noChangeShapeType="1"/>
          </p:cNvSpPr>
          <p:nvPr/>
        </p:nvSpPr>
        <p:spPr bwMode="auto">
          <a:xfrm>
            <a:off x="5157788" y="4316413"/>
            <a:ext cx="0" cy="206375"/>
          </a:xfrm>
          <a:prstGeom prst="line">
            <a:avLst/>
          </a:prstGeom>
          <a:noFill/>
          <a:ln w="9525">
            <a:solidFill>
              <a:srgbClr val="000000"/>
            </a:solidFill>
            <a:round/>
            <a:headEnd/>
            <a:tailEnd/>
          </a:ln>
        </p:spPr>
        <p:txBody>
          <a:bodyPr/>
          <a:lstStyle/>
          <a:p>
            <a:endParaRPr lang="ru-RU"/>
          </a:p>
        </p:txBody>
      </p:sp>
      <p:sp>
        <p:nvSpPr>
          <p:cNvPr id="35" name="Line 32"/>
          <p:cNvSpPr>
            <a:spLocks noChangeShapeType="1"/>
          </p:cNvSpPr>
          <p:nvPr/>
        </p:nvSpPr>
        <p:spPr bwMode="auto">
          <a:xfrm>
            <a:off x="5157788" y="4316413"/>
            <a:ext cx="153987" cy="153987"/>
          </a:xfrm>
          <a:prstGeom prst="line">
            <a:avLst/>
          </a:prstGeom>
          <a:noFill/>
          <a:ln w="9525">
            <a:solidFill>
              <a:srgbClr val="000000"/>
            </a:solidFill>
            <a:round/>
            <a:headEnd/>
            <a:tailEnd/>
          </a:ln>
        </p:spPr>
        <p:txBody>
          <a:bodyPr/>
          <a:lstStyle/>
          <a:p>
            <a:endParaRPr lang="ru-RU"/>
          </a:p>
        </p:txBody>
      </p:sp>
      <p:sp>
        <p:nvSpPr>
          <p:cNvPr id="36" name="Line 33"/>
          <p:cNvSpPr>
            <a:spLocks noChangeShapeType="1"/>
          </p:cNvSpPr>
          <p:nvPr/>
        </p:nvSpPr>
        <p:spPr bwMode="auto">
          <a:xfrm flipH="1">
            <a:off x="5878513" y="4316413"/>
            <a:ext cx="155575" cy="153987"/>
          </a:xfrm>
          <a:prstGeom prst="line">
            <a:avLst/>
          </a:prstGeom>
          <a:noFill/>
          <a:ln w="9525">
            <a:solidFill>
              <a:srgbClr val="000000"/>
            </a:solidFill>
            <a:round/>
            <a:headEnd/>
            <a:tailEnd/>
          </a:ln>
        </p:spPr>
        <p:txBody>
          <a:bodyPr/>
          <a:lstStyle/>
          <a:p>
            <a:endParaRPr lang="ru-RU"/>
          </a:p>
        </p:txBody>
      </p:sp>
      <p:sp>
        <p:nvSpPr>
          <p:cNvPr id="37" name="Line 34"/>
          <p:cNvSpPr>
            <a:spLocks noChangeShapeType="1"/>
          </p:cNvSpPr>
          <p:nvPr/>
        </p:nvSpPr>
        <p:spPr bwMode="auto">
          <a:xfrm>
            <a:off x="6034088" y="4316413"/>
            <a:ext cx="0" cy="206375"/>
          </a:xfrm>
          <a:prstGeom prst="line">
            <a:avLst/>
          </a:prstGeom>
          <a:noFill/>
          <a:ln w="9525">
            <a:solidFill>
              <a:srgbClr val="000000"/>
            </a:solidFill>
            <a:round/>
            <a:headEnd/>
            <a:tailEnd/>
          </a:ln>
        </p:spPr>
        <p:txBody>
          <a:bodyPr/>
          <a:lstStyle/>
          <a:p>
            <a:endParaRPr lang="ru-RU"/>
          </a:p>
        </p:txBody>
      </p:sp>
      <p:sp>
        <p:nvSpPr>
          <p:cNvPr id="38" name="Line 35"/>
          <p:cNvSpPr>
            <a:spLocks noChangeShapeType="1"/>
          </p:cNvSpPr>
          <p:nvPr/>
        </p:nvSpPr>
        <p:spPr bwMode="auto">
          <a:xfrm>
            <a:off x="6034088" y="4316413"/>
            <a:ext cx="153987" cy="153987"/>
          </a:xfrm>
          <a:prstGeom prst="line">
            <a:avLst/>
          </a:prstGeom>
          <a:noFill/>
          <a:ln w="9525">
            <a:solidFill>
              <a:srgbClr val="000000"/>
            </a:solidFill>
            <a:round/>
            <a:headEnd/>
            <a:tailEnd/>
          </a:ln>
        </p:spPr>
        <p:txBody>
          <a:bodyPr/>
          <a:lstStyle/>
          <a:p>
            <a:endParaRPr lang="ru-RU"/>
          </a:p>
        </p:txBody>
      </p:sp>
      <p:sp>
        <p:nvSpPr>
          <p:cNvPr id="39" name="Line 36"/>
          <p:cNvSpPr>
            <a:spLocks noChangeShapeType="1"/>
          </p:cNvSpPr>
          <p:nvPr/>
        </p:nvSpPr>
        <p:spPr bwMode="auto">
          <a:xfrm flipH="1">
            <a:off x="6807200" y="4316413"/>
            <a:ext cx="155575" cy="153987"/>
          </a:xfrm>
          <a:prstGeom prst="line">
            <a:avLst/>
          </a:prstGeom>
          <a:noFill/>
          <a:ln w="9525">
            <a:solidFill>
              <a:srgbClr val="B2B2B2"/>
            </a:solidFill>
            <a:round/>
            <a:headEnd/>
            <a:tailEnd/>
          </a:ln>
        </p:spPr>
        <p:txBody>
          <a:bodyPr/>
          <a:lstStyle/>
          <a:p>
            <a:endParaRPr lang="ru-RU"/>
          </a:p>
        </p:txBody>
      </p:sp>
      <p:sp>
        <p:nvSpPr>
          <p:cNvPr id="40" name="Line 37"/>
          <p:cNvSpPr>
            <a:spLocks noChangeShapeType="1"/>
          </p:cNvSpPr>
          <p:nvPr/>
        </p:nvSpPr>
        <p:spPr bwMode="auto">
          <a:xfrm>
            <a:off x="6962775" y="4316413"/>
            <a:ext cx="0" cy="206375"/>
          </a:xfrm>
          <a:prstGeom prst="line">
            <a:avLst/>
          </a:prstGeom>
          <a:noFill/>
          <a:ln w="9525">
            <a:solidFill>
              <a:srgbClr val="B2B2B2"/>
            </a:solidFill>
            <a:round/>
            <a:headEnd/>
            <a:tailEnd/>
          </a:ln>
        </p:spPr>
        <p:txBody>
          <a:bodyPr/>
          <a:lstStyle/>
          <a:p>
            <a:endParaRPr lang="ru-RU"/>
          </a:p>
        </p:txBody>
      </p:sp>
      <p:sp>
        <p:nvSpPr>
          <p:cNvPr id="41" name="Line 38"/>
          <p:cNvSpPr>
            <a:spLocks noChangeShapeType="1"/>
          </p:cNvSpPr>
          <p:nvPr/>
        </p:nvSpPr>
        <p:spPr bwMode="auto">
          <a:xfrm>
            <a:off x="6962775" y="4316413"/>
            <a:ext cx="153988" cy="153987"/>
          </a:xfrm>
          <a:prstGeom prst="line">
            <a:avLst/>
          </a:prstGeom>
          <a:noFill/>
          <a:ln w="9525">
            <a:solidFill>
              <a:srgbClr val="B2B2B2"/>
            </a:solidFill>
            <a:round/>
            <a:headEnd/>
            <a:tailEnd/>
          </a:ln>
        </p:spPr>
        <p:txBody>
          <a:bodyPr/>
          <a:lstStyle/>
          <a:p>
            <a:endParaRPr lang="ru-RU"/>
          </a:p>
        </p:txBody>
      </p:sp>
      <p:sp>
        <p:nvSpPr>
          <p:cNvPr id="42" name="Line 39"/>
          <p:cNvSpPr>
            <a:spLocks noChangeShapeType="1"/>
          </p:cNvSpPr>
          <p:nvPr/>
        </p:nvSpPr>
        <p:spPr bwMode="auto">
          <a:xfrm flipH="1" flipV="1">
            <a:off x="4132263" y="5438775"/>
            <a:ext cx="155575" cy="153988"/>
          </a:xfrm>
          <a:prstGeom prst="line">
            <a:avLst/>
          </a:prstGeom>
          <a:noFill/>
          <a:ln w="9525">
            <a:solidFill>
              <a:srgbClr val="000000"/>
            </a:solidFill>
            <a:round/>
            <a:headEnd/>
            <a:tailEnd/>
          </a:ln>
        </p:spPr>
        <p:txBody>
          <a:bodyPr/>
          <a:lstStyle/>
          <a:p>
            <a:endParaRPr lang="ru-RU"/>
          </a:p>
        </p:txBody>
      </p:sp>
      <p:sp>
        <p:nvSpPr>
          <p:cNvPr id="43" name="Line 40"/>
          <p:cNvSpPr>
            <a:spLocks noChangeShapeType="1"/>
          </p:cNvSpPr>
          <p:nvPr/>
        </p:nvSpPr>
        <p:spPr bwMode="auto">
          <a:xfrm flipV="1">
            <a:off x="4287838" y="5370513"/>
            <a:ext cx="0" cy="206375"/>
          </a:xfrm>
          <a:prstGeom prst="line">
            <a:avLst/>
          </a:prstGeom>
          <a:noFill/>
          <a:ln w="9525">
            <a:solidFill>
              <a:srgbClr val="000000"/>
            </a:solidFill>
            <a:round/>
            <a:headEnd/>
            <a:tailEnd/>
          </a:ln>
        </p:spPr>
        <p:txBody>
          <a:bodyPr/>
          <a:lstStyle/>
          <a:p>
            <a:endParaRPr lang="ru-RU"/>
          </a:p>
        </p:txBody>
      </p:sp>
      <p:sp>
        <p:nvSpPr>
          <p:cNvPr id="44" name="Line 41"/>
          <p:cNvSpPr>
            <a:spLocks noChangeShapeType="1"/>
          </p:cNvSpPr>
          <p:nvPr/>
        </p:nvSpPr>
        <p:spPr bwMode="auto">
          <a:xfrm flipV="1">
            <a:off x="4287838" y="5438775"/>
            <a:ext cx="153987" cy="153988"/>
          </a:xfrm>
          <a:prstGeom prst="line">
            <a:avLst/>
          </a:prstGeom>
          <a:noFill/>
          <a:ln w="9525">
            <a:solidFill>
              <a:srgbClr val="000000"/>
            </a:solidFill>
            <a:round/>
            <a:headEnd/>
            <a:tailEnd/>
          </a:ln>
        </p:spPr>
        <p:txBody>
          <a:bodyPr/>
          <a:lstStyle/>
          <a:p>
            <a:endParaRPr lang="ru-RU"/>
          </a:p>
        </p:txBody>
      </p:sp>
      <p:sp>
        <p:nvSpPr>
          <p:cNvPr id="45" name="Line 42"/>
          <p:cNvSpPr>
            <a:spLocks noChangeShapeType="1"/>
          </p:cNvSpPr>
          <p:nvPr/>
        </p:nvSpPr>
        <p:spPr bwMode="auto">
          <a:xfrm flipH="1" flipV="1">
            <a:off x="5010150" y="5438775"/>
            <a:ext cx="153988" cy="153988"/>
          </a:xfrm>
          <a:prstGeom prst="line">
            <a:avLst/>
          </a:prstGeom>
          <a:noFill/>
          <a:ln w="9525">
            <a:solidFill>
              <a:srgbClr val="000000"/>
            </a:solidFill>
            <a:round/>
            <a:headEnd/>
            <a:tailEnd/>
          </a:ln>
        </p:spPr>
        <p:txBody>
          <a:bodyPr/>
          <a:lstStyle/>
          <a:p>
            <a:endParaRPr lang="ru-RU"/>
          </a:p>
        </p:txBody>
      </p:sp>
      <p:sp>
        <p:nvSpPr>
          <p:cNvPr id="46" name="Line 43"/>
          <p:cNvSpPr>
            <a:spLocks noChangeShapeType="1"/>
          </p:cNvSpPr>
          <p:nvPr/>
        </p:nvSpPr>
        <p:spPr bwMode="auto">
          <a:xfrm flipV="1">
            <a:off x="5164138" y="5370513"/>
            <a:ext cx="1587" cy="206375"/>
          </a:xfrm>
          <a:prstGeom prst="line">
            <a:avLst/>
          </a:prstGeom>
          <a:noFill/>
          <a:ln w="9525">
            <a:solidFill>
              <a:srgbClr val="000000"/>
            </a:solidFill>
            <a:round/>
            <a:headEnd/>
            <a:tailEnd/>
          </a:ln>
        </p:spPr>
        <p:txBody>
          <a:bodyPr/>
          <a:lstStyle/>
          <a:p>
            <a:endParaRPr lang="ru-RU"/>
          </a:p>
        </p:txBody>
      </p:sp>
      <p:sp>
        <p:nvSpPr>
          <p:cNvPr id="47" name="Line 44"/>
          <p:cNvSpPr>
            <a:spLocks noChangeShapeType="1"/>
          </p:cNvSpPr>
          <p:nvPr/>
        </p:nvSpPr>
        <p:spPr bwMode="auto">
          <a:xfrm flipV="1">
            <a:off x="5164138" y="5438775"/>
            <a:ext cx="155575" cy="153988"/>
          </a:xfrm>
          <a:prstGeom prst="line">
            <a:avLst/>
          </a:prstGeom>
          <a:noFill/>
          <a:ln w="9525">
            <a:solidFill>
              <a:srgbClr val="000000"/>
            </a:solidFill>
            <a:round/>
            <a:headEnd/>
            <a:tailEnd/>
          </a:ln>
        </p:spPr>
        <p:txBody>
          <a:bodyPr/>
          <a:lstStyle/>
          <a:p>
            <a:endParaRPr lang="ru-RU"/>
          </a:p>
        </p:txBody>
      </p:sp>
      <p:sp>
        <p:nvSpPr>
          <p:cNvPr id="48" name="Line 45"/>
          <p:cNvSpPr>
            <a:spLocks noChangeShapeType="1"/>
          </p:cNvSpPr>
          <p:nvPr/>
        </p:nvSpPr>
        <p:spPr bwMode="auto">
          <a:xfrm flipH="1" flipV="1">
            <a:off x="6923088" y="5438775"/>
            <a:ext cx="153987" cy="153988"/>
          </a:xfrm>
          <a:prstGeom prst="line">
            <a:avLst/>
          </a:prstGeom>
          <a:noFill/>
          <a:ln w="9525">
            <a:solidFill>
              <a:srgbClr val="000000"/>
            </a:solidFill>
            <a:round/>
            <a:headEnd/>
            <a:tailEnd/>
          </a:ln>
        </p:spPr>
        <p:txBody>
          <a:bodyPr/>
          <a:lstStyle/>
          <a:p>
            <a:endParaRPr lang="ru-RU"/>
          </a:p>
        </p:txBody>
      </p:sp>
      <p:sp>
        <p:nvSpPr>
          <p:cNvPr id="49" name="Line 46"/>
          <p:cNvSpPr>
            <a:spLocks noChangeShapeType="1"/>
          </p:cNvSpPr>
          <p:nvPr/>
        </p:nvSpPr>
        <p:spPr bwMode="auto">
          <a:xfrm flipV="1">
            <a:off x="7077075" y="5370513"/>
            <a:ext cx="1588" cy="206375"/>
          </a:xfrm>
          <a:prstGeom prst="line">
            <a:avLst/>
          </a:prstGeom>
          <a:noFill/>
          <a:ln w="9525">
            <a:solidFill>
              <a:srgbClr val="000000"/>
            </a:solidFill>
            <a:round/>
            <a:headEnd/>
            <a:tailEnd/>
          </a:ln>
        </p:spPr>
        <p:txBody>
          <a:bodyPr/>
          <a:lstStyle/>
          <a:p>
            <a:endParaRPr lang="ru-RU"/>
          </a:p>
        </p:txBody>
      </p:sp>
      <p:sp>
        <p:nvSpPr>
          <p:cNvPr id="50" name="Line 47"/>
          <p:cNvSpPr>
            <a:spLocks noChangeShapeType="1"/>
          </p:cNvSpPr>
          <p:nvPr/>
        </p:nvSpPr>
        <p:spPr bwMode="auto">
          <a:xfrm flipV="1">
            <a:off x="7077075" y="5438775"/>
            <a:ext cx="155575" cy="153988"/>
          </a:xfrm>
          <a:prstGeom prst="line">
            <a:avLst/>
          </a:prstGeom>
          <a:noFill/>
          <a:ln w="9525">
            <a:solidFill>
              <a:srgbClr val="000000"/>
            </a:solidFill>
            <a:round/>
            <a:headEnd/>
            <a:tailEnd/>
          </a:ln>
        </p:spPr>
        <p:txBody>
          <a:bodyPr/>
          <a:lstStyle/>
          <a:p>
            <a:endParaRPr lang="ru-RU"/>
          </a:p>
        </p:txBody>
      </p:sp>
      <p:sp>
        <p:nvSpPr>
          <p:cNvPr id="51" name="Text Box 48"/>
          <p:cNvSpPr txBox="1">
            <a:spLocks noChangeArrowheads="1"/>
          </p:cNvSpPr>
          <p:nvPr/>
        </p:nvSpPr>
        <p:spPr bwMode="auto">
          <a:xfrm>
            <a:off x="4252913" y="2522538"/>
            <a:ext cx="1095375" cy="295275"/>
          </a:xfrm>
          <a:prstGeom prst="rect">
            <a:avLst/>
          </a:prstGeom>
          <a:gradFill rotWithShape="1">
            <a:gsLst>
              <a:gs pos="0">
                <a:srgbClr val="FFFFFF"/>
              </a:gs>
              <a:gs pos="100000">
                <a:srgbClr val="FFFF99"/>
              </a:gs>
            </a:gsLst>
            <a:path path="shape">
              <a:fillToRect l="50000" t="50000" r="50000" b="50000"/>
            </a:path>
          </a:gradFill>
          <a:ln w="9525">
            <a:solidFill>
              <a:srgbClr val="000000"/>
            </a:solidFill>
            <a:miter lim="800000"/>
            <a:headEnd/>
            <a:tailEnd/>
          </a:ln>
        </p:spPr>
        <p:txBody>
          <a:bodyPr lIns="18000" tIns="10800" rIns="18000" bIns="10800"/>
          <a:lstStyle/>
          <a:p>
            <a:pPr algn="ctr"/>
            <a:r>
              <a:rPr lang="en-US" sz="1400" b="1">
                <a:solidFill>
                  <a:srgbClr val="0000FF"/>
                </a:solidFill>
                <a:latin typeface="Arial" charset="0"/>
              </a:rPr>
              <a:t>Empty</a:t>
            </a:r>
            <a:endParaRPr lang="ru-RU" sz="1400" b="1">
              <a:solidFill>
                <a:srgbClr val="0000FF"/>
              </a:solidFill>
              <a:latin typeface="Arial" charset="0"/>
            </a:endParaRPr>
          </a:p>
        </p:txBody>
      </p:sp>
      <p:sp>
        <p:nvSpPr>
          <p:cNvPr id="52" name="Text Box 49"/>
          <p:cNvSpPr txBox="1">
            <a:spLocks noChangeArrowheads="1"/>
          </p:cNvSpPr>
          <p:nvPr/>
        </p:nvSpPr>
        <p:spPr bwMode="auto">
          <a:xfrm>
            <a:off x="5761038" y="2522538"/>
            <a:ext cx="1096962" cy="295275"/>
          </a:xfrm>
          <a:prstGeom prst="rect">
            <a:avLst/>
          </a:prstGeom>
          <a:noFill/>
          <a:ln w="9525">
            <a:solidFill>
              <a:srgbClr val="B2B2B2"/>
            </a:solidFill>
            <a:miter lim="800000"/>
            <a:headEnd/>
            <a:tailEnd/>
          </a:ln>
        </p:spPr>
        <p:txBody>
          <a:bodyPr lIns="18000" tIns="10800" rIns="18000" bIns="10800"/>
          <a:lstStyle/>
          <a:p>
            <a:pPr algn="ctr"/>
            <a:r>
              <a:rPr lang="en-US" sz="1200" b="1">
                <a:solidFill>
                  <a:srgbClr val="C0C0C0"/>
                </a:solidFill>
                <a:latin typeface="Arial" charset="0"/>
              </a:rPr>
              <a:t>Loaded</a:t>
            </a:r>
            <a:endParaRPr lang="ru-RU" sz="1200" b="1">
              <a:solidFill>
                <a:srgbClr val="C0C0C0"/>
              </a:solidFill>
              <a:latin typeface="Arial" charset="0"/>
            </a:endParaRPr>
          </a:p>
        </p:txBody>
      </p:sp>
      <p:sp>
        <p:nvSpPr>
          <p:cNvPr id="53" name="Text Box 50"/>
          <p:cNvSpPr txBox="1">
            <a:spLocks noChangeArrowheads="1"/>
          </p:cNvSpPr>
          <p:nvPr/>
        </p:nvSpPr>
        <p:spPr bwMode="auto">
          <a:xfrm>
            <a:off x="3678238" y="3179763"/>
            <a:ext cx="849312" cy="295275"/>
          </a:xfrm>
          <a:prstGeom prst="rect">
            <a:avLst/>
          </a:prstGeom>
          <a:gradFill rotWithShape="1">
            <a:gsLst>
              <a:gs pos="0">
                <a:srgbClr val="FFFFFF"/>
              </a:gs>
              <a:gs pos="100000">
                <a:srgbClr val="FFFF99"/>
              </a:gs>
            </a:gsLst>
            <a:path path="shape">
              <a:fillToRect l="50000" t="50000" r="50000" b="50000"/>
            </a:path>
          </a:gradFill>
          <a:ln w="9525">
            <a:solidFill>
              <a:srgbClr val="000000"/>
            </a:solidFill>
            <a:miter lim="800000"/>
            <a:headEnd/>
            <a:tailEnd/>
          </a:ln>
        </p:spPr>
        <p:txBody>
          <a:bodyPr lIns="18000" tIns="10800" rIns="18000" bIns="10800"/>
          <a:lstStyle/>
          <a:p>
            <a:pPr algn="ctr"/>
            <a:r>
              <a:rPr lang="ru-RU" sz="1400" b="1">
                <a:solidFill>
                  <a:srgbClr val="0000FF"/>
                </a:solidFill>
                <a:latin typeface="Arial" charset="0"/>
              </a:rPr>
              <a:t>R=650</a:t>
            </a:r>
            <a:r>
              <a:rPr lang="en-US" sz="1400" b="1">
                <a:solidFill>
                  <a:srgbClr val="0000FF"/>
                </a:solidFill>
                <a:latin typeface="Arial" charset="0"/>
              </a:rPr>
              <a:t>m</a:t>
            </a:r>
            <a:endParaRPr lang="ru-RU" sz="1400" b="1">
              <a:solidFill>
                <a:srgbClr val="0000FF"/>
              </a:solidFill>
              <a:latin typeface="Arial" charset="0"/>
            </a:endParaRPr>
          </a:p>
        </p:txBody>
      </p:sp>
      <p:sp>
        <p:nvSpPr>
          <p:cNvPr id="54" name="Text Box 51"/>
          <p:cNvSpPr txBox="1">
            <a:spLocks noChangeArrowheads="1"/>
          </p:cNvSpPr>
          <p:nvPr/>
        </p:nvSpPr>
        <p:spPr bwMode="auto">
          <a:xfrm>
            <a:off x="2708275" y="3179763"/>
            <a:ext cx="847725" cy="295275"/>
          </a:xfrm>
          <a:prstGeom prst="rect">
            <a:avLst/>
          </a:prstGeom>
          <a:gradFill rotWithShape="1">
            <a:gsLst>
              <a:gs pos="0">
                <a:srgbClr val="FFFFFF"/>
              </a:gs>
              <a:gs pos="100000">
                <a:srgbClr val="FFFF99"/>
              </a:gs>
            </a:gsLst>
            <a:path path="shape">
              <a:fillToRect l="50000" t="50000" r="50000" b="50000"/>
            </a:path>
          </a:gradFill>
          <a:ln w="9525">
            <a:solidFill>
              <a:srgbClr val="000000"/>
            </a:solidFill>
            <a:miter lim="800000"/>
            <a:headEnd/>
            <a:tailEnd/>
          </a:ln>
        </p:spPr>
        <p:txBody>
          <a:bodyPr lIns="18000" tIns="10800" rIns="18000" bIns="10800"/>
          <a:lstStyle/>
          <a:p>
            <a:pPr algn="ctr"/>
            <a:r>
              <a:rPr lang="en-US" sz="1400" b="1">
                <a:solidFill>
                  <a:srgbClr val="0000FF"/>
                </a:solidFill>
                <a:latin typeface="Arial" charset="0"/>
              </a:rPr>
              <a:t>Tangent</a:t>
            </a:r>
          </a:p>
          <a:p>
            <a:pPr algn="ctr"/>
            <a:endParaRPr lang="ru-RU" sz="1400" b="1">
              <a:solidFill>
                <a:srgbClr val="0000FF"/>
              </a:solidFill>
              <a:latin typeface="Arial" charset="0"/>
            </a:endParaRPr>
          </a:p>
        </p:txBody>
      </p:sp>
      <p:sp>
        <p:nvSpPr>
          <p:cNvPr id="55" name="Text Box 52"/>
          <p:cNvSpPr txBox="1">
            <a:spLocks noChangeArrowheads="1"/>
          </p:cNvSpPr>
          <p:nvPr/>
        </p:nvSpPr>
        <p:spPr bwMode="auto">
          <a:xfrm>
            <a:off x="4657725" y="3179763"/>
            <a:ext cx="849313" cy="295275"/>
          </a:xfrm>
          <a:prstGeom prst="rect">
            <a:avLst/>
          </a:prstGeom>
          <a:gradFill rotWithShape="1">
            <a:gsLst>
              <a:gs pos="0">
                <a:srgbClr val="FFFFFF"/>
              </a:gs>
              <a:gs pos="100000">
                <a:srgbClr val="FFFF99"/>
              </a:gs>
            </a:gsLst>
            <a:path path="shape">
              <a:fillToRect l="50000" t="50000" r="50000" b="50000"/>
            </a:path>
          </a:gradFill>
          <a:ln w="9525">
            <a:solidFill>
              <a:srgbClr val="000000"/>
            </a:solidFill>
            <a:miter lim="800000"/>
            <a:headEnd/>
            <a:tailEnd/>
          </a:ln>
        </p:spPr>
        <p:txBody>
          <a:bodyPr lIns="18000" tIns="10800" rIns="18000" bIns="10800"/>
          <a:lstStyle/>
          <a:p>
            <a:pPr algn="ctr"/>
            <a:r>
              <a:rPr lang="ru-RU" sz="1400" b="1">
                <a:solidFill>
                  <a:srgbClr val="0000FF"/>
                </a:solidFill>
                <a:latin typeface="Arial" charset="0"/>
              </a:rPr>
              <a:t>R=350</a:t>
            </a:r>
            <a:r>
              <a:rPr lang="en-US" sz="1400" b="1">
                <a:solidFill>
                  <a:srgbClr val="0000FF"/>
                </a:solidFill>
                <a:latin typeface="Arial" charset="0"/>
              </a:rPr>
              <a:t>m</a:t>
            </a:r>
          </a:p>
          <a:p>
            <a:endParaRPr lang="ru-RU" sz="1400" b="1">
              <a:solidFill>
                <a:srgbClr val="0000FF"/>
              </a:solidFill>
              <a:latin typeface="Arial" charset="0"/>
            </a:endParaRPr>
          </a:p>
        </p:txBody>
      </p:sp>
      <p:sp>
        <p:nvSpPr>
          <p:cNvPr id="56" name="Line 53"/>
          <p:cNvSpPr>
            <a:spLocks noChangeShapeType="1"/>
          </p:cNvSpPr>
          <p:nvPr/>
        </p:nvSpPr>
        <p:spPr bwMode="auto">
          <a:xfrm>
            <a:off x="6313488" y="2141538"/>
            <a:ext cx="1587" cy="377825"/>
          </a:xfrm>
          <a:prstGeom prst="line">
            <a:avLst/>
          </a:prstGeom>
          <a:noFill/>
          <a:ln w="9525">
            <a:solidFill>
              <a:srgbClr val="B2B2B2"/>
            </a:solidFill>
            <a:round/>
            <a:headEnd/>
            <a:tailEnd/>
          </a:ln>
        </p:spPr>
        <p:txBody>
          <a:bodyPr/>
          <a:lstStyle/>
          <a:p>
            <a:endParaRPr lang="ru-RU"/>
          </a:p>
        </p:txBody>
      </p:sp>
      <p:sp>
        <p:nvSpPr>
          <p:cNvPr id="57" name="Line 54"/>
          <p:cNvSpPr>
            <a:spLocks noChangeShapeType="1"/>
          </p:cNvSpPr>
          <p:nvPr/>
        </p:nvSpPr>
        <p:spPr bwMode="auto">
          <a:xfrm>
            <a:off x="4819650" y="2141538"/>
            <a:ext cx="1588" cy="377825"/>
          </a:xfrm>
          <a:prstGeom prst="line">
            <a:avLst/>
          </a:prstGeom>
          <a:noFill/>
          <a:ln w="9525">
            <a:solidFill>
              <a:srgbClr val="000000"/>
            </a:solidFill>
            <a:round/>
            <a:headEnd/>
            <a:tailEnd/>
          </a:ln>
        </p:spPr>
        <p:txBody>
          <a:bodyPr/>
          <a:lstStyle/>
          <a:p>
            <a:endParaRPr lang="ru-RU"/>
          </a:p>
        </p:txBody>
      </p:sp>
      <p:sp>
        <p:nvSpPr>
          <p:cNvPr id="58" name="Line 55"/>
          <p:cNvSpPr>
            <a:spLocks noChangeShapeType="1"/>
          </p:cNvSpPr>
          <p:nvPr/>
        </p:nvSpPr>
        <p:spPr bwMode="auto">
          <a:xfrm flipV="1">
            <a:off x="4821238" y="2141538"/>
            <a:ext cx="1493837" cy="369887"/>
          </a:xfrm>
          <a:prstGeom prst="line">
            <a:avLst/>
          </a:prstGeom>
          <a:noFill/>
          <a:ln w="9525">
            <a:solidFill>
              <a:schemeClr val="tx1"/>
            </a:solidFill>
            <a:round/>
            <a:headEnd/>
            <a:tailEnd/>
          </a:ln>
        </p:spPr>
        <p:txBody>
          <a:bodyPr/>
          <a:lstStyle/>
          <a:p>
            <a:endParaRPr lang="ru-RU"/>
          </a:p>
        </p:txBody>
      </p:sp>
      <p:sp>
        <p:nvSpPr>
          <p:cNvPr id="59" name="Line 56"/>
          <p:cNvSpPr>
            <a:spLocks noChangeShapeType="1"/>
          </p:cNvSpPr>
          <p:nvPr/>
        </p:nvSpPr>
        <p:spPr bwMode="auto">
          <a:xfrm flipH="1" flipV="1">
            <a:off x="4821238" y="2141538"/>
            <a:ext cx="1493837" cy="377825"/>
          </a:xfrm>
          <a:prstGeom prst="line">
            <a:avLst/>
          </a:prstGeom>
          <a:noFill/>
          <a:ln w="9525">
            <a:solidFill>
              <a:srgbClr val="C0C0C0"/>
            </a:solidFill>
            <a:round/>
            <a:headEnd/>
            <a:tailEnd/>
          </a:ln>
        </p:spPr>
        <p:txBody>
          <a:bodyPr/>
          <a:lstStyle/>
          <a:p>
            <a:endParaRPr lang="ru-RU"/>
          </a:p>
        </p:txBody>
      </p:sp>
      <p:sp>
        <p:nvSpPr>
          <p:cNvPr id="60" name="Line 57"/>
          <p:cNvSpPr>
            <a:spLocks noChangeShapeType="1"/>
          </p:cNvSpPr>
          <p:nvPr/>
        </p:nvSpPr>
        <p:spPr bwMode="auto">
          <a:xfrm>
            <a:off x="4840288" y="2809875"/>
            <a:ext cx="211137" cy="357188"/>
          </a:xfrm>
          <a:prstGeom prst="line">
            <a:avLst/>
          </a:prstGeom>
          <a:noFill/>
          <a:ln w="9525">
            <a:solidFill>
              <a:srgbClr val="000000"/>
            </a:solidFill>
            <a:round/>
            <a:headEnd/>
            <a:tailEnd/>
          </a:ln>
        </p:spPr>
        <p:txBody>
          <a:bodyPr/>
          <a:lstStyle/>
          <a:p>
            <a:endParaRPr lang="ru-RU"/>
          </a:p>
        </p:txBody>
      </p:sp>
      <p:sp>
        <p:nvSpPr>
          <p:cNvPr id="61" name="Line 58"/>
          <p:cNvSpPr>
            <a:spLocks noChangeShapeType="1"/>
          </p:cNvSpPr>
          <p:nvPr/>
        </p:nvSpPr>
        <p:spPr bwMode="auto">
          <a:xfrm flipH="1">
            <a:off x="4098925" y="2817813"/>
            <a:ext cx="741363" cy="363537"/>
          </a:xfrm>
          <a:prstGeom prst="line">
            <a:avLst/>
          </a:prstGeom>
          <a:noFill/>
          <a:ln w="9525">
            <a:solidFill>
              <a:srgbClr val="000000"/>
            </a:solidFill>
            <a:round/>
            <a:headEnd/>
            <a:tailEnd/>
          </a:ln>
        </p:spPr>
        <p:txBody>
          <a:bodyPr/>
          <a:lstStyle/>
          <a:p>
            <a:endParaRPr lang="ru-RU"/>
          </a:p>
        </p:txBody>
      </p:sp>
      <p:sp>
        <p:nvSpPr>
          <p:cNvPr id="62" name="Line 59"/>
          <p:cNvSpPr>
            <a:spLocks noChangeShapeType="1"/>
          </p:cNvSpPr>
          <p:nvPr/>
        </p:nvSpPr>
        <p:spPr bwMode="auto">
          <a:xfrm flipH="1">
            <a:off x="3122613" y="2824163"/>
            <a:ext cx="1731962" cy="350837"/>
          </a:xfrm>
          <a:prstGeom prst="line">
            <a:avLst/>
          </a:prstGeom>
          <a:noFill/>
          <a:ln w="9525">
            <a:solidFill>
              <a:srgbClr val="000000"/>
            </a:solidFill>
            <a:round/>
            <a:headEnd/>
            <a:tailEnd/>
          </a:ln>
        </p:spPr>
        <p:txBody>
          <a:bodyPr/>
          <a:lstStyle/>
          <a:p>
            <a:endParaRPr lang="ru-RU"/>
          </a:p>
        </p:txBody>
      </p:sp>
      <p:sp>
        <p:nvSpPr>
          <p:cNvPr id="63" name="Line 60"/>
          <p:cNvSpPr>
            <a:spLocks noChangeShapeType="1"/>
          </p:cNvSpPr>
          <p:nvPr/>
        </p:nvSpPr>
        <p:spPr bwMode="auto">
          <a:xfrm flipH="1">
            <a:off x="6143625" y="2809875"/>
            <a:ext cx="180975" cy="371475"/>
          </a:xfrm>
          <a:prstGeom prst="line">
            <a:avLst/>
          </a:prstGeom>
          <a:noFill/>
          <a:ln w="9525">
            <a:solidFill>
              <a:srgbClr val="B2B2B2"/>
            </a:solidFill>
            <a:round/>
            <a:headEnd/>
            <a:tailEnd/>
          </a:ln>
        </p:spPr>
        <p:txBody>
          <a:bodyPr/>
          <a:lstStyle/>
          <a:p>
            <a:endParaRPr lang="ru-RU"/>
          </a:p>
        </p:txBody>
      </p:sp>
      <p:sp>
        <p:nvSpPr>
          <p:cNvPr id="64" name="Line 61"/>
          <p:cNvSpPr>
            <a:spLocks noChangeShapeType="1"/>
          </p:cNvSpPr>
          <p:nvPr/>
        </p:nvSpPr>
        <p:spPr bwMode="auto">
          <a:xfrm>
            <a:off x="6324600" y="2809875"/>
            <a:ext cx="722313" cy="365125"/>
          </a:xfrm>
          <a:prstGeom prst="line">
            <a:avLst/>
          </a:prstGeom>
          <a:noFill/>
          <a:ln w="9525">
            <a:solidFill>
              <a:srgbClr val="B2B2B2"/>
            </a:solidFill>
            <a:round/>
            <a:headEnd/>
            <a:tailEnd/>
          </a:ln>
        </p:spPr>
        <p:txBody>
          <a:bodyPr/>
          <a:lstStyle/>
          <a:p>
            <a:endParaRPr lang="ru-RU"/>
          </a:p>
        </p:txBody>
      </p:sp>
      <p:sp>
        <p:nvSpPr>
          <p:cNvPr id="65" name="Line 62"/>
          <p:cNvSpPr>
            <a:spLocks noChangeShapeType="1"/>
          </p:cNvSpPr>
          <p:nvPr/>
        </p:nvSpPr>
        <p:spPr bwMode="auto">
          <a:xfrm>
            <a:off x="6332538" y="2809875"/>
            <a:ext cx="1703387" cy="371475"/>
          </a:xfrm>
          <a:prstGeom prst="line">
            <a:avLst/>
          </a:prstGeom>
          <a:noFill/>
          <a:ln w="9525">
            <a:solidFill>
              <a:srgbClr val="B2B2B2"/>
            </a:solidFill>
            <a:round/>
            <a:headEnd/>
            <a:tailEnd/>
          </a:ln>
        </p:spPr>
        <p:txBody>
          <a:bodyPr/>
          <a:lstStyle/>
          <a:p>
            <a:endParaRPr lang="ru-RU"/>
          </a:p>
        </p:txBody>
      </p:sp>
      <p:sp>
        <p:nvSpPr>
          <p:cNvPr id="66" name="Line 63"/>
          <p:cNvSpPr>
            <a:spLocks noChangeShapeType="1"/>
          </p:cNvSpPr>
          <p:nvPr/>
        </p:nvSpPr>
        <p:spPr bwMode="auto">
          <a:xfrm>
            <a:off x="3122613" y="3471863"/>
            <a:ext cx="1143000" cy="517525"/>
          </a:xfrm>
          <a:prstGeom prst="line">
            <a:avLst/>
          </a:prstGeom>
          <a:noFill/>
          <a:ln w="9525">
            <a:solidFill>
              <a:srgbClr val="000000"/>
            </a:solidFill>
            <a:round/>
            <a:headEnd/>
            <a:tailEnd/>
          </a:ln>
        </p:spPr>
        <p:txBody>
          <a:bodyPr/>
          <a:lstStyle/>
          <a:p>
            <a:endParaRPr lang="ru-RU"/>
          </a:p>
        </p:txBody>
      </p:sp>
      <p:sp>
        <p:nvSpPr>
          <p:cNvPr id="67" name="Line 64"/>
          <p:cNvSpPr>
            <a:spLocks noChangeShapeType="1"/>
          </p:cNvSpPr>
          <p:nvPr/>
        </p:nvSpPr>
        <p:spPr bwMode="auto">
          <a:xfrm>
            <a:off x="3116263" y="3471863"/>
            <a:ext cx="2044700" cy="511175"/>
          </a:xfrm>
          <a:prstGeom prst="line">
            <a:avLst/>
          </a:prstGeom>
          <a:noFill/>
          <a:ln w="9525">
            <a:solidFill>
              <a:srgbClr val="000000"/>
            </a:solidFill>
            <a:round/>
            <a:headEnd/>
            <a:tailEnd/>
          </a:ln>
        </p:spPr>
        <p:txBody>
          <a:bodyPr/>
          <a:lstStyle/>
          <a:p>
            <a:endParaRPr lang="ru-RU"/>
          </a:p>
        </p:txBody>
      </p:sp>
      <p:sp>
        <p:nvSpPr>
          <p:cNvPr id="68" name="Line 65"/>
          <p:cNvSpPr>
            <a:spLocks noChangeShapeType="1"/>
          </p:cNvSpPr>
          <p:nvPr/>
        </p:nvSpPr>
        <p:spPr bwMode="auto">
          <a:xfrm>
            <a:off x="3116263" y="3471863"/>
            <a:ext cx="2924175" cy="517525"/>
          </a:xfrm>
          <a:prstGeom prst="line">
            <a:avLst/>
          </a:prstGeom>
          <a:noFill/>
          <a:ln w="9525">
            <a:solidFill>
              <a:srgbClr val="000000"/>
            </a:solidFill>
            <a:round/>
            <a:headEnd/>
            <a:tailEnd/>
          </a:ln>
        </p:spPr>
        <p:txBody>
          <a:bodyPr/>
          <a:lstStyle/>
          <a:p>
            <a:endParaRPr lang="ru-RU"/>
          </a:p>
        </p:txBody>
      </p:sp>
      <p:sp>
        <p:nvSpPr>
          <p:cNvPr id="69" name="Line 66"/>
          <p:cNvSpPr>
            <a:spLocks noChangeShapeType="1"/>
          </p:cNvSpPr>
          <p:nvPr/>
        </p:nvSpPr>
        <p:spPr bwMode="auto">
          <a:xfrm>
            <a:off x="4098925" y="3471863"/>
            <a:ext cx="166688" cy="511175"/>
          </a:xfrm>
          <a:prstGeom prst="line">
            <a:avLst/>
          </a:prstGeom>
          <a:noFill/>
          <a:ln w="9525">
            <a:solidFill>
              <a:srgbClr val="000000"/>
            </a:solidFill>
            <a:round/>
            <a:headEnd/>
            <a:tailEnd/>
          </a:ln>
        </p:spPr>
        <p:txBody>
          <a:bodyPr/>
          <a:lstStyle/>
          <a:p>
            <a:endParaRPr lang="ru-RU"/>
          </a:p>
        </p:txBody>
      </p:sp>
      <p:sp>
        <p:nvSpPr>
          <p:cNvPr id="70" name="Line 67"/>
          <p:cNvSpPr>
            <a:spLocks noChangeShapeType="1"/>
          </p:cNvSpPr>
          <p:nvPr/>
        </p:nvSpPr>
        <p:spPr bwMode="auto">
          <a:xfrm>
            <a:off x="4098925" y="3465513"/>
            <a:ext cx="1076325" cy="523875"/>
          </a:xfrm>
          <a:prstGeom prst="line">
            <a:avLst/>
          </a:prstGeom>
          <a:noFill/>
          <a:ln w="9525">
            <a:solidFill>
              <a:srgbClr val="000000"/>
            </a:solidFill>
            <a:round/>
            <a:headEnd/>
            <a:tailEnd/>
          </a:ln>
        </p:spPr>
        <p:txBody>
          <a:bodyPr/>
          <a:lstStyle/>
          <a:p>
            <a:endParaRPr lang="ru-RU"/>
          </a:p>
        </p:txBody>
      </p:sp>
      <p:sp>
        <p:nvSpPr>
          <p:cNvPr id="71" name="Line 68"/>
          <p:cNvSpPr>
            <a:spLocks noChangeShapeType="1"/>
          </p:cNvSpPr>
          <p:nvPr/>
        </p:nvSpPr>
        <p:spPr bwMode="auto">
          <a:xfrm>
            <a:off x="4098925" y="3457575"/>
            <a:ext cx="1920875" cy="531813"/>
          </a:xfrm>
          <a:prstGeom prst="line">
            <a:avLst/>
          </a:prstGeom>
          <a:noFill/>
          <a:ln w="9525">
            <a:solidFill>
              <a:srgbClr val="000000"/>
            </a:solidFill>
            <a:round/>
            <a:headEnd/>
            <a:tailEnd/>
          </a:ln>
        </p:spPr>
        <p:txBody>
          <a:bodyPr/>
          <a:lstStyle/>
          <a:p>
            <a:endParaRPr lang="ru-RU"/>
          </a:p>
        </p:txBody>
      </p:sp>
      <p:sp>
        <p:nvSpPr>
          <p:cNvPr id="72" name="Line 69"/>
          <p:cNvSpPr>
            <a:spLocks noChangeShapeType="1"/>
          </p:cNvSpPr>
          <p:nvPr/>
        </p:nvSpPr>
        <p:spPr bwMode="auto">
          <a:xfrm flipH="1">
            <a:off x="4259263" y="3471863"/>
            <a:ext cx="836612" cy="517525"/>
          </a:xfrm>
          <a:prstGeom prst="line">
            <a:avLst/>
          </a:prstGeom>
          <a:noFill/>
          <a:ln w="9525">
            <a:solidFill>
              <a:srgbClr val="000000"/>
            </a:solidFill>
            <a:round/>
            <a:headEnd/>
            <a:tailEnd/>
          </a:ln>
        </p:spPr>
        <p:txBody>
          <a:bodyPr/>
          <a:lstStyle/>
          <a:p>
            <a:endParaRPr lang="ru-RU"/>
          </a:p>
        </p:txBody>
      </p:sp>
      <p:sp>
        <p:nvSpPr>
          <p:cNvPr id="73" name="Line 70"/>
          <p:cNvSpPr>
            <a:spLocks noChangeShapeType="1"/>
          </p:cNvSpPr>
          <p:nvPr/>
        </p:nvSpPr>
        <p:spPr bwMode="auto">
          <a:xfrm>
            <a:off x="5095875" y="3479800"/>
            <a:ext cx="71438" cy="509588"/>
          </a:xfrm>
          <a:prstGeom prst="line">
            <a:avLst/>
          </a:prstGeom>
          <a:noFill/>
          <a:ln w="9525">
            <a:solidFill>
              <a:srgbClr val="000000"/>
            </a:solidFill>
            <a:round/>
            <a:headEnd/>
            <a:tailEnd/>
          </a:ln>
        </p:spPr>
        <p:txBody>
          <a:bodyPr/>
          <a:lstStyle/>
          <a:p>
            <a:endParaRPr lang="ru-RU"/>
          </a:p>
        </p:txBody>
      </p:sp>
      <p:sp>
        <p:nvSpPr>
          <p:cNvPr id="74" name="Line 71"/>
          <p:cNvSpPr>
            <a:spLocks noChangeShapeType="1"/>
          </p:cNvSpPr>
          <p:nvPr/>
        </p:nvSpPr>
        <p:spPr bwMode="auto">
          <a:xfrm>
            <a:off x="5087938" y="3465513"/>
            <a:ext cx="946150" cy="523875"/>
          </a:xfrm>
          <a:prstGeom prst="line">
            <a:avLst/>
          </a:prstGeom>
          <a:noFill/>
          <a:ln w="9525">
            <a:solidFill>
              <a:srgbClr val="000000"/>
            </a:solidFill>
            <a:round/>
            <a:headEnd/>
            <a:tailEnd/>
          </a:ln>
        </p:spPr>
        <p:txBody>
          <a:bodyPr/>
          <a:lstStyle/>
          <a:p>
            <a:endParaRPr lang="ru-RU"/>
          </a:p>
        </p:txBody>
      </p:sp>
      <p:sp>
        <p:nvSpPr>
          <p:cNvPr id="75" name="Line 72"/>
          <p:cNvSpPr>
            <a:spLocks noChangeShapeType="1"/>
          </p:cNvSpPr>
          <p:nvPr/>
        </p:nvSpPr>
        <p:spPr bwMode="auto">
          <a:xfrm flipH="1">
            <a:off x="6040438" y="3471863"/>
            <a:ext cx="58737" cy="517525"/>
          </a:xfrm>
          <a:prstGeom prst="line">
            <a:avLst/>
          </a:prstGeom>
          <a:noFill/>
          <a:ln w="9525">
            <a:solidFill>
              <a:srgbClr val="B2B2B2"/>
            </a:solidFill>
            <a:round/>
            <a:headEnd/>
            <a:tailEnd/>
          </a:ln>
        </p:spPr>
        <p:txBody>
          <a:bodyPr/>
          <a:lstStyle/>
          <a:p>
            <a:endParaRPr lang="ru-RU"/>
          </a:p>
        </p:txBody>
      </p:sp>
      <p:sp>
        <p:nvSpPr>
          <p:cNvPr id="76" name="Line 73"/>
          <p:cNvSpPr>
            <a:spLocks noChangeShapeType="1"/>
          </p:cNvSpPr>
          <p:nvPr/>
        </p:nvSpPr>
        <p:spPr bwMode="auto">
          <a:xfrm flipH="1">
            <a:off x="5167313" y="3465513"/>
            <a:ext cx="925512" cy="531812"/>
          </a:xfrm>
          <a:prstGeom prst="line">
            <a:avLst/>
          </a:prstGeom>
          <a:noFill/>
          <a:ln w="9525">
            <a:solidFill>
              <a:srgbClr val="B2B2B2"/>
            </a:solidFill>
            <a:round/>
            <a:headEnd/>
            <a:tailEnd/>
          </a:ln>
        </p:spPr>
        <p:txBody>
          <a:bodyPr/>
          <a:lstStyle/>
          <a:p>
            <a:endParaRPr lang="ru-RU"/>
          </a:p>
        </p:txBody>
      </p:sp>
      <p:sp>
        <p:nvSpPr>
          <p:cNvPr id="77" name="Line 74"/>
          <p:cNvSpPr>
            <a:spLocks noChangeShapeType="1"/>
          </p:cNvSpPr>
          <p:nvPr/>
        </p:nvSpPr>
        <p:spPr bwMode="auto">
          <a:xfrm flipV="1">
            <a:off x="5175250" y="3471863"/>
            <a:ext cx="1900238" cy="525462"/>
          </a:xfrm>
          <a:prstGeom prst="line">
            <a:avLst/>
          </a:prstGeom>
          <a:noFill/>
          <a:ln w="9525">
            <a:solidFill>
              <a:srgbClr val="B2B2B2"/>
            </a:solidFill>
            <a:round/>
            <a:headEnd/>
            <a:tailEnd/>
          </a:ln>
        </p:spPr>
        <p:txBody>
          <a:bodyPr/>
          <a:lstStyle/>
          <a:p>
            <a:endParaRPr lang="ru-RU"/>
          </a:p>
        </p:txBody>
      </p:sp>
      <p:sp>
        <p:nvSpPr>
          <p:cNvPr id="78" name="Line 75"/>
          <p:cNvSpPr>
            <a:spLocks noChangeShapeType="1"/>
          </p:cNvSpPr>
          <p:nvPr/>
        </p:nvSpPr>
        <p:spPr bwMode="auto">
          <a:xfrm flipH="1">
            <a:off x="6056313" y="3479800"/>
            <a:ext cx="1025525" cy="509588"/>
          </a:xfrm>
          <a:prstGeom prst="line">
            <a:avLst/>
          </a:prstGeom>
          <a:noFill/>
          <a:ln w="9525">
            <a:solidFill>
              <a:srgbClr val="B2B2B2"/>
            </a:solidFill>
            <a:round/>
            <a:headEnd/>
            <a:tailEnd/>
          </a:ln>
        </p:spPr>
        <p:txBody>
          <a:bodyPr/>
          <a:lstStyle/>
          <a:p>
            <a:endParaRPr lang="ru-RU"/>
          </a:p>
        </p:txBody>
      </p:sp>
      <p:sp>
        <p:nvSpPr>
          <p:cNvPr id="79" name="Line 76"/>
          <p:cNvSpPr>
            <a:spLocks noChangeShapeType="1"/>
          </p:cNvSpPr>
          <p:nvPr/>
        </p:nvSpPr>
        <p:spPr bwMode="auto">
          <a:xfrm>
            <a:off x="6107113" y="3471863"/>
            <a:ext cx="830262" cy="517525"/>
          </a:xfrm>
          <a:prstGeom prst="line">
            <a:avLst/>
          </a:prstGeom>
          <a:noFill/>
          <a:ln w="9525">
            <a:solidFill>
              <a:srgbClr val="B2B2B2"/>
            </a:solidFill>
            <a:round/>
            <a:headEnd/>
            <a:tailEnd/>
          </a:ln>
        </p:spPr>
        <p:txBody>
          <a:bodyPr/>
          <a:lstStyle/>
          <a:p>
            <a:endParaRPr lang="ru-RU"/>
          </a:p>
        </p:txBody>
      </p:sp>
      <p:sp>
        <p:nvSpPr>
          <p:cNvPr id="80" name="Line 77"/>
          <p:cNvSpPr>
            <a:spLocks noChangeShapeType="1"/>
          </p:cNvSpPr>
          <p:nvPr/>
        </p:nvSpPr>
        <p:spPr bwMode="auto">
          <a:xfrm flipV="1">
            <a:off x="6937375" y="3465513"/>
            <a:ext cx="138113" cy="531812"/>
          </a:xfrm>
          <a:prstGeom prst="line">
            <a:avLst/>
          </a:prstGeom>
          <a:noFill/>
          <a:ln w="9525">
            <a:solidFill>
              <a:srgbClr val="B2B2B2"/>
            </a:solidFill>
            <a:round/>
            <a:headEnd/>
            <a:tailEnd/>
          </a:ln>
        </p:spPr>
        <p:txBody>
          <a:bodyPr/>
          <a:lstStyle/>
          <a:p>
            <a:endParaRPr lang="ru-RU"/>
          </a:p>
        </p:txBody>
      </p:sp>
      <p:sp>
        <p:nvSpPr>
          <p:cNvPr id="81" name="Line 78"/>
          <p:cNvSpPr>
            <a:spLocks noChangeShapeType="1"/>
          </p:cNvSpPr>
          <p:nvPr/>
        </p:nvSpPr>
        <p:spPr bwMode="auto">
          <a:xfrm flipV="1">
            <a:off x="6034088" y="3479800"/>
            <a:ext cx="2030412" cy="517525"/>
          </a:xfrm>
          <a:prstGeom prst="line">
            <a:avLst/>
          </a:prstGeom>
          <a:noFill/>
          <a:ln w="9525">
            <a:solidFill>
              <a:srgbClr val="B2B2B2"/>
            </a:solidFill>
            <a:round/>
            <a:headEnd/>
            <a:tailEnd/>
          </a:ln>
        </p:spPr>
        <p:txBody>
          <a:bodyPr/>
          <a:lstStyle/>
          <a:p>
            <a:endParaRPr lang="ru-RU"/>
          </a:p>
        </p:txBody>
      </p:sp>
      <p:sp>
        <p:nvSpPr>
          <p:cNvPr id="82" name="Line 79"/>
          <p:cNvSpPr>
            <a:spLocks noChangeShapeType="1"/>
          </p:cNvSpPr>
          <p:nvPr/>
        </p:nvSpPr>
        <p:spPr bwMode="auto">
          <a:xfrm flipH="1">
            <a:off x="5153025" y="3479800"/>
            <a:ext cx="2911475" cy="517525"/>
          </a:xfrm>
          <a:prstGeom prst="line">
            <a:avLst/>
          </a:prstGeom>
          <a:noFill/>
          <a:ln w="9525">
            <a:solidFill>
              <a:srgbClr val="C0C0C0"/>
            </a:solidFill>
            <a:round/>
            <a:headEnd/>
            <a:tailEnd/>
          </a:ln>
        </p:spPr>
        <p:txBody>
          <a:bodyPr/>
          <a:lstStyle/>
          <a:p>
            <a:endParaRPr lang="ru-RU"/>
          </a:p>
        </p:txBody>
      </p:sp>
      <p:sp>
        <p:nvSpPr>
          <p:cNvPr id="83" name="Line 80"/>
          <p:cNvSpPr>
            <a:spLocks noChangeShapeType="1"/>
          </p:cNvSpPr>
          <p:nvPr/>
        </p:nvSpPr>
        <p:spPr bwMode="auto">
          <a:xfrm flipH="1">
            <a:off x="4259263" y="3479800"/>
            <a:ext cx="3798887" cy="503238"/>
          </a:xfrm>
          <a:prstGeom prst="line">
            <a:avLst/>
          </a:prstGeom>
          <a:noFill/>
          <a:ln w="9525">
            <a:solidFill>
              <a:srgbClr val="C0C0C0"/>
            </a:solidFill>
            <a:round/>
            <a:headEnd/>
            <a:tailEnd/>
          </a:ln>
        </p:spPr>
        <p:txBody>
          <a:bodyPr/>
          <a:lstStyle/>
          <a:p>
            <a:endParaRPr lang="ru-RU"/>
          </a:p>
        </p:txBody>
      </p:sp>
      <p:sp>
        <p:nvSpPr>
          <p:cNvPr id="84" name="Text Box 82"/>
          <p:cNvSpPr txBox="1">
            <a:spLocks noChangeArrowheads="1"/>
          </p:cNvSpPr>
          <p:nvPr/>
        </p:nvSpPr>
        <p:spPr bwMode="auto">
          <a:xfrm>
            <a:off x="4098925" y="4781550"/>
            <a:ext cx="2243138" cy="323850"/>
          </a:xfrm>
          <a:prstGeom prst="rect">
            <a:avLst/>
          </a:prstGeom>
          <a:gradFill rotWithShape="1">
            <a:gsLst>
              <a:gs pos="0">
                <a:srgbClr val="FFFFFF"/>
              </a:gs>
              <a:gs pos="100000">
                <a:srgbClr val="99CCFF"/>
              </a:gs>
            </a:gsLst>
            <a:path path="shape">
              <a:fillToRect l="50000" t="50000" r="50000" b="50000"/>
            </a:path>
          </a:gradFill>
          <a:ln w="9525">
            <a:solidFill>
              <a:srgbClr val="000000"/>
            </a:solidFill>
            <a:miter lim="800000"/>
            <a:headEnd/>
            <a:tailEnd/>
          </a:ln>
        </p:spPr>
        <p:txBody>
          <a:bodyPr lIns="18000" tIns="10800" rIns="18000" bIns="10800"/>
          <a:lstStyle/>
          <a:p>
            <a:pPr algn="ctr"/>
            <a:r>
              <a:rPr lang="en-US" sz="1400" b="1">
                <a:solidFill>
                  <a:srgbClr val="0000FF"/>
                </a:solidFill>
                <a:latin typeface="Arial" charset="0"/>
              </a:rPr>
              <a:t>Nadal Criterion</a:t>
            </a:r>
            <a:endParaRPr lang="ru-RU" sz="1400" b="1">
              <a:solidFill>
                <a:srgbClr val="0000FF"/>
              </a:solidFill>
              <a:latin typeface="Arial" charset="0"/>
            </a:endParaRPr>
          </a:p>
        </p:txBody>
      </p:sp>
      <p:sp>
        <p:nvSpPr>
          <p:cNvPr id="85" name="Line 83"/>
          <p:cNvSpPr>
            <a:spLocks noChangeShapeType="1"/>
          </p:cNvSpPr>
          <p:nvPr/>
        </p:nvSpPr>
        <p:spPr bwMode="auto">
          <a:xfrm flipH="1" flipV="1">
            <a:off x="5065713" y="4624388"/>
            <a:ext cx="153987" cy="155575"/>
          </a:xfrm>
          <a:prstGeom prst="line">
            <a:avLst/>
          </a:prstGeom>
          <a:noFill/>
          <a:ln w="9525">
            <a:solidFill>
              <a:srgbClr val="000000"/>
            </a:solidFill>
            <a:round/>
            <a:headEnd/>
            <a:tailEnd/>
          </a:ln>
        </p:spPr>
        <p:txBody>
          <a:bodyPr/>
          <a:lstStyle/>
          <a:p>
            <a:endParaRPr lang="ru-RU"/>
          </a:p>
        </p:txBody>
      </p:sp>
      <p:sp>
        <p:nvSpPr>
          <p:cNvPr id="86" name="Line 84"/>
          <p:cNvSpPr>
            <a:spLocks noChangeShapeType="1"/>
          </p:cNvSpPr>
          <p:nvPr/>
        </p:nvSpPr>
        <p:spPr bwMode="auto">
          <a:xfrm flipV="1">
            <a:off x="5221288" y="4556125"/>
            <a:ext cx="1587" cy="206375"/>
          </a:xfrm>
          <a:prstGeom prst="line">
            <a:avLst/>
          </a:prstGeom>
          <a:noFill/>
          <a:ln w="9525">
            <a:solidFill>
              <a:srgbClr val="000000"/>
            </a:solidFill>
            <a:round/>
            <a:headEnd/>
            <a:tailEnd/>
          </a:ln>
        </p:spPr>
        <p:txBody>
          <a:bodyPr/>
          <a:lstStyle/>
          <a:p>
            <a:endParaRPr lang="ru-RU"/>
          </a:p>
        </p:txBody>
      </p:sp>
      <p:sp>
        <p:nvSpPr>
          <p:cNvPr id="87" name="Line 85"/>
          <p:cNvSpPr>
            <a:spLocks noChangeShapeType="1"/>
          </p:cNvSpPr>
          <p:nvPr/>
        </p:nvSpPr>
        <p:spPr bwMode="auto">
          <a:xfrm flipV="1">
            <a:off x="5219700" y="4624388"/>
            <a:ext cx="155575" cy="155575"/>
          </a:xfrm>
          <a:prstGeom prst="line">
            <a:avLst/>
          </a:prstGeom>
          <a:noFill/>
          <a:ln w="9525">
            <a:solidFill>
              <a:srgbClr val="000000"/>
            </a:solidFill>
            <a:round/>
            <a:headEnd/>
            <a:tailEnd/>
          </a:ln>
        </p:spPr>
        <p:txBody>
          <a:bodyPr/>
          <a:lstStyle/>
          <a:p>
            <a:endParaRPr lang="ru-RU"/>
          </a:p>
        </p:txBody>
      </p:sp>
      <p:sp>
        <p:nvSpPr>
          <p:cNvPr id="88" name="Line 86"/>
          <p:cNvSpPr>
            <a:spLocks noChangeShapeType="1"/>
          </p:cNvSpPr>
          <p:nvPr/>
        </p:nvSpPr>
        <p:spPr bwMode="auto">
          <a:xfrm flipH="1" flipV="1">
            <a:off x="6762750" y="4624388"/>
            <a:ext cx="153988" cy="155575"/>
          </a:xfrm>
          <a:prstGeom prst="line">
            <a:avLst/>
          </a:prstGeom>
          <a:noFill/>
          <a:ln w="9525">
            <a:noFill/>
            <a:round/>
            <a:headEnd/>
            <a:tailEnd/>
          </a:ln>
        </p:spPr>
        <p:txBody>
          <a:bodyPr/>
          <a:lstStyle/>
          <a:p>
            <a:endParaRPr lang="ru-RU"/>
          </a:p>
        </p:txBody>
      </p:sp>
      <p:sp>
        <p:nvSpPr>
          <p:cNvPr id="89" name="Line 87"/>
          <p:cNvSpPr>
            <a:spLocks noChangeShapeType="1"/>
          </p:cNvSpPr>
          <p:nvPr/>
        </p:nvSpPr>
        <p:spPr bwMode="auto">
          <a:xfrm flipV="1">
            <a:off x="6916738" y="4556125"/>
            <a:ext cx="1587" cy="206375"/>
          </a:xfrm>
          <a:prstGeom prst="line">
            <a:avLst/>
          </a:prstGeom>
          <a:noFill/>
          <a:ln w="9525">
            <a:noFill/>
            <a:round/>
            <a:headEnd/>
            <a:tailEnd/>
          </a:ln>
        </p:spPr>
        <p:txBody>
          <a:bodyPr/>
          <a:lstStyle/>
          <a:p>
            <a:endParaRPr lang="ru-RU"/>
          </a:p>
        </p:txBody>
      </p:sp>
      <p:sp>
        <p:nvSpPr>
          <p:cNvPr id="90" name="Line 88"/>
          <p:cNvSpPr>
            <a:spLocks noChangeShapeType="1"/>
          </p:cNvSpPr>
          <p:nvPr/>
        </p:nvSpPr>
        <p:spPr bwMode="auto">
          <a:xfrm flipV="1">
            <a:off x="6916738" y="4624388"/>
            <a:ext cx="155575" cy="155575"/>
          </a:xfrm>
          <a:prstGeom prst="line">
            <a:avLst/>
          </a:prstGeom>
          <a:noFill/>
          <a:ln w="9525">
            <a:noFill/>
            <a:round/>
            <a:headEnd/>
            <a:tailEnd/>
          </a:ln>
        </p:spPr>
        <p:txBody>
          <a:bodyPr/>
          <a:lstStyle/>
          <a:p>
            <a:endParaRPr lang="ru-RU"/>
          </a:p>
        </p:txBody>
      </p:sp>
      <p:sp>
        <p:nvSpPr>
          <p:cNvPr id="91" name="Line 89"/>
          <p:cNvSpPr>
            <a:spLocks noChangeShapeType="1"/>
          </p:cNvSpPr>
          <p:nvPr/>
        </p:nvSpPr>
        <p:spPr bwMode="auto">
          <a:xfrm flipH="1">
            <a:off x="5067300" y="5108575"/>
            <a:ext cx="153988" cy="153988"/>
          </a:xfrm>
          <a:prstGeom prst="line">
            <a:avLst/>
          </a:prstGeom>
          <a:noFill/>
          <a:ln w="9525">
            <a:solidFill>
              <a:srgbClr val="000000"/>
            </a:solidFill>
            <a:round/>
            <a:headEnd/>
            <a:tailEnd/>
          </a:ln>
        </p:spPr>
        <p:txBody>
          <a:bodyPr/>
          <a:lstStyle/>
          <a:p>
            <a:endParaRPr lang="ru-RU"/>
          </a:p>
        </p:txBody>
      </p:sp>
      <p:sp>
        <p:nvSpPr>
          <p:cNvPr id="92" name="Line 90"/>
          <p:cNvSpPr>
            <a:spLocks noChangeShapeType="1"/>
          </p:cNvSpPr>
          <p:nvPr/>
        </p:nvSpPr>
        <p:spPr bwMode="auto">
          <a:xfrm>
            <a:off x="5221288" y="5108575"/>
            <a:ext cx="1587" cy="206375"/>
          </a:xfrm>
          <a:prstGeom prst="line">
            <a:avLst/>
          </a:prstGeom>
          <a:noFill/>
          <a:ln w="9525">
            <a:solidFill>
              <a:srgbClr val="000000"/>
            </a:solidFill>
            <a:round/>
            <a:headEnd/>
            <a:tailEnd/>
          </a:ln>
        </p:spPr>
        <p:txBody>
          <a:bodyPr/>
          <a:lstStyle/>
          <a:p>
            <a:endParaRPr lang="ru-RU"/>
          </a:p>
        </p:txBody>
      </p:sp>
      <p:sp>
        <p:nvSpPr>
          <p:cNvPr id="93" name="Line 91"/>
          <p:cNvSpPr>
            <a:spLocks noChangeShapeType="1"/>
          </p:cNvSpPr>
          <p:nvPr/>
        </p:nvSpPr>
        <p:spPr bwMode="auto">
          <a:xfrm>
            <a:off x="5221288" y="5108575"/>
            <a:ext cx="155575" cy="153988"/>
          </a:xfrm>
          <a:prstGeom prst="line">
            <a:avLst/>
          </a:prstGeom>
          <a:noFill/>
          <a:ln w="9525">
            <a:solidFill>
              <a:srgbClr val="000000"/>
            </a:solidFill>
            <a:round/>
            <a:headEnd/>
            <a:tailEnd/>
          </a:ln>
        </p:spPr>
        <p:txBody>
          <a:bodyPr/>
          <a:lstStyle/>
          <a:p>
            <a:endParaRPr lang="ru-RU"/>
          </a:p>
        </p:txBody>
      </p:sp>
      <p:sp>
        <p:nvSpPr>
          <p:cNvPr id="94" name="Line 92"/>
          <p:cNvSpPr>
            <a:spLocks noChangeShapeType="1"/>
          </p:cNvSpPr>
          <p:nvPr/>
        </p:nvSpPr>
        <p:spPr bwMode="auto">
          <a:xfrm flipH="1">
            <a:off x="6770688" y="5099050"/>
            <a:ext cx="155575" cy="155575"/>
          </a:xfrm>
          <a:prstGeom prst="line">
            <a:avLst/>
          </a:prstGeom>
          <a:noFill/>
          <a:ln w="9525">
            <a:noFill/>
            <a:round/>
            <a:headEnd/>
            <a:tailEnd/>
          </a:ln>
        </p:spPr>
        <p:txBody>
          <a:bodyPr/>
          <a:lstStyle/>
          <a:p>
            <a:endParaRPr lang="ru-RU"/>
          </a:p>
        </p:txBody>
      </p:sp>
      <p:sp>
        <p:nvSpPr>
          <p:cNvPr id="95" name="Line 93"/>
          <p:cNvSpPr>
            <a:spLocks noChangeShapeType="1"/>
          </p:cNvSpPr>
          <p:nvPr/>
        </p:nvSpPr>
        <p:spPr bwMode="auto">
          <a:xfrm>
            <a:off x="6926263" y="5099050"/>
            <a:ext cx="0" cy="206375"/>
          </a:xfrm>
          <a:prstGeom prst="line">
            <a:avLst/>
          </a:prstGeom>
          <a:noFill/>
          <a:ln w="9525">
            <a:noFill/>
            <a:round/>
            <a:headEnd/>
            <a:tailEnd/>
          </a:ln>
        </p:spPr>
        <p:txBody>
          <a:bodyPr/>
          <a:lstStyle/>
          <a:p>
            <a:endParaRPr lang="ru-RU"/>
          </a:p>
        </p:txBody>
      </p:sp>
      <p:sp>
        <p:nvSpPr>
          <p:cNvPr id="96" name="Line 94"/>
          <p:cNvSpPr>
            <a:spLocks noChangeShapeType="1"/>
          </p:cNvSpPr>
          <p:nvPr/>
        </p:nvSpPr>
        <p:spPr bwMode="auto">
          <a:xfrm>
            <a:off x="6926263" y="5099050"/>
            <a:ext cx="153987" cy="155575"/>
          </a:xfrm>
          <a:prstGeom prst="line">
            <a:avLst/>
          </a:prstGeom>
          <a:noFill/>
          <a:ln w="9525">
            <a:noFill/>
            <a:round/>
            <a:headEnd/>
            <a:tailEnd/>
          </a:ln>
        </p:spPr>
        <p:txBody>
          <a:bodyPr/>
          <a:lstStyle/>
          <a:p>
            <a:endParaRPr lang="ru-RU"/>
          </a:p>
        </p:txBody>
      </p:sp>
      <p:sp>
        <p:nvSpPr>
          <p:cNvPr id="97" name="Text Box 95"/>
          <p:cNvSpPr txBox="1">
            <a:spLocks noChangeArrowheads="1"/>
          </p:cNvSpPr>
          <p:nvPr/>
        </p:nvSpPr>
        <p:spPr bwMode="auto">
          <a:xfrm>
            <a:off x="604838" y="4827588"/>
            <a:ext cx="1462087" cy="296862"/>
          </a:xfrm>
          <a:prstGeom prst="rect">
            <a:avLst/>
          </a:prstGeom>
          <a:gradFill rotWithShape="1">
            <a:gsLst>
              <a:gs pos="0">
                <a:srgbClr val="FFFFFF"/>
              </a:gs>
              <a:gs pos="100000">
                <a:srgbClr val="99CCFF"/>
              </a:gs>
            </a:gsLst>
            <a:path path="shape">
              <a:fillToRect l="50000" t="50000" r="50000" b="50000"/>
            </a:path>
          </a:gradFill>
          <a:ln w="9525">
            <a:noFill/>
            <a:miter lim="800000"/>
            <a:headEnd/>
            <a:tailEnd/>
          </a:ln>
        </p:spPr>
        <p:txBody>
          <a:bodyPr lIns="18000" tIns="10800" rIns="18000" bIns="10800"/>
          <a:lstStyle/>
          <a:p>
            <a:r>
              <a:rPr lang="en-US" sz="1400" b="1">
                <a:solidFill>
                  <a:srgbClr val="006600"/>
                </a:solidFill>
                <a:latin typeface="Arial" charset="0"/>
              </a:rPr>
              <a:t>Performances</a:t>
            </a:r>
            <a:endParaRPr lang="ru-RU" sz="1400" b="1">
              <a:solidFill>
                <a:srgbClr val="006600"/>
              </a:solidFill>
              <a:latin typeface="Arial" charset="0"/>
            </a:endParaRPr>
          </a:p>
        </p:txBody>
      </p:sp>
      <p:sp>
        <p:nvSpPr>
          <p:cNvPr id="98" name="Text Box 96"/>
          <p:cNvSpPr txBox="1">
            <a:spLocks noChangeArrowheads="1"/>
          </p:cNvSpPr>
          <p:nvPr/>
        </p:nvSpPr>
        <p:spPr bwMode="auto">
          <a:xfrm rot="16200000">
            <a:off x="-619124" y="2862262"/>
            <a:ext cx="2481262" cy="366713"/>
          </a:xfrm>
          <a:prstGeom prst="rect">
            <a:avLst/>
          </a:prstGeom>
          <a:gradFill rotWithShape="1">
            <a:gsLst>
              <a:gs pos="0">
                <a:schemeClr val="bg1"/>
              </a:gs>
              <a:gs pos="100000">
                <a:srgbClr val="FFFF99"/>
              </a:gs>
            </a:gsLst>
            <a:path path="shape">
              <a:fillToRect l="50000" t="50000" r="50000" b="50000"/>
            </a:path>
          </a:gradFill>
          <a:ln w="9525">
            <a:noFill/>
            <a:miter lim="800000"/>
            <a:headEnd/>
            <a:tailEnd/>
          </a:ln>
        </p:spPr>
        <p:txBody>
          <a:bodyPr>
            <a:spAutoFit/>
          </a:bodyPr>
          <a:lstStyle/>
          <a:p>
            <a:pPr algn="ctr">
              <a:spcBef>
                <a:spcPct val="50000"/>
              </a:spcBef>
            </a:pPr>
            <a:r>
              <a:rPr lang="en-US">
                <a:latin typeface="Arial" charset="0"/>
              </a:rPr>
              <a:t>Operation conditions</a:t>
            </a:r>
            <a:endParaRPr lang="ru-RU">
              <a:latin typeface="Arial"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Simulation Results</a:t>
            </a:r>
            <a:endParaRPr lang="ru-RU" dirty="0"/>
          </a:p>
        </p:txBody>
      </p:sp>
      <p:graphicFrame>
        <p:nvGraphicFramePr>
          <p:cNvPr id="6" name="Object 11"/>
          <p:cNvGraphicFramePr>
            <a:graphicFrameLocks noChangeAspect="1"/>
          </p:cNvGraphicFramePr>
          <p:nvPr/>
        </p:nvGraphicFramePr>
        <p:xfrm>
          <a:off x="250825" y="1484313"/>
          <a:ext cx="3730625" cy="2057400"/>
        </p:xfrm>
        <a:graphic>
          <a:graphicData uri="http://schemas.openxmlformats.org/presentationml/2006/ole">
            <p:oleObj spid="_x0000_s428034" name="Диаграмма" r:id="rId3" imgW="3733960" imgH="2057359" progId="MSGraph.Chart.8">
              <p:embed/>
            </p:oleObj>
          </a:graphicData>
        </a:graphic>
      </p:graphicFrame>
      <p:graphicFrame>
        <p:nvGraphicFramePr>
          <p:cNvPr id="7" name="Object 13"/>
          <p:cNvGraphicFramePr>
            <a:graphicFrameLocks noChangeAspect="1"/>
          </p:cNvGraphicFramePr>
          <p:nvPr/>
        </p:nvGraphicFramePr>
        <p:xfrm>
          <a:off x="4716463" y="1484313"/>
          <a:ext cx="3754437" cy="2105025"/>
        </p:xfrm>
        <a:graphic>
          <a:graphicData uri="http://schemas.openxmlformats.org/presentationml/2006/ole">
            <p:oleObj spid="_x0000_s428035" name="Диаграмма" r:id="rId4" imgW="3762375" imgH="2114499" progId="MSGraph.Chart.8">
              <p:embed/>
            </p:oleObj>
          </a:graphicData>
        </a:graphic>
      </p:graphicFrame>
      <p:graphicFrame>
        <p:nvGraphicFramePr>
          <p:cNvPr id="8" name="Object 15"/>
          <p:cNvGraphicFramePr>
            <a:graphicFrameLocks noChangeAspect="1"/>
          </p:cNvGraphicFramePr>
          <p:nvPr/>
        </p:nvGraphicFramePr>
        <p:xfrm>
          <a:off x="0" y="3716338"/>
          <a:ext cx="5832475" cy="2714625"/>
        </p:xfrm>
        <a:graphic>
          <a:graphicData uri="http://schemas.openxmlformats.org/presentationml/2006/ole">
            <p:oleObj spid="_x0000_s428036" name="Диаграмма" r:id="rId5" imgW="5048130" imgH="2114580" progId="MSGraph.Chart.8">
              <p:embed/>
            </p:oleObj>
          </a:graphicData>
        </a:graphic>
      </p:graphicFrame>
      <p:sp>
        <p:nvSpPr>
          <p:cNvPr id="9" name="Rectangle 17"/>
          <p:cNvSpPr>
            <a:spLocks noChangeArrowheads="1"/>
          </p:cNvSpPr>
          <p:nvPr/>
        </p:nvSpPr>
        <p:spPr bwMode="auto">
          <a:xfrm>
            <a:off x="5651500" y="4429125"/>
            <a:ext cx="3384550" cy="915988"/>
          </a:xfrm>
          <a:prstGeom prst="rect">
            <a:avLst/>
          </a:prstGeom>
          <a:gradFill rotWithShape="1">
            <a:gsLst>
              <a:gs pos="0">
                <a:schemeClr val="accent1"/>
              </a:gs>
              <a:gs pos="100000">
                <a:schemeClr val="bg1"/>
              </a:gs>
            </a:gsLst>
            <a:lin ang="5400000" scaled="1"/>
          </a:gradFill>
          <a:ln w="9525">
            <a:noFill/>
            <a:miter lim="800000"/>
            <a:headEnd/>
            <a:tailEnd/>
          </a:ln>
        </p:spPr>
        <p:txBody>
          <a:bodyPr anchor="ctr">
            <a:spAutoFit/>
          </a:bodyPr>
          <a:lstStyle/>
          <a:p>
            <a:r>
              <a:rPr lang="en-US">
                <a:latin typeface="Arial" charset="0"/>
              </a:rPr>
              <a:t>The estimated rational gauge for tangent track coincides with the present gauge 1520 mm</a:t>
            </a:r>
            <a:endParaRPr lang="ru-RU">
              <a:latin typeface="Arial" charset="0"/>
            </a:endParaRPr>
          </a:p>
        </p:txBody>
      </p:sp>
      <p:sp>
        <p:nvSpPr>
          <p:cNvPr id="10" name="Text Box 11"/>
          <p:cNvSpPr txBox="1">
            <a:spLocks noChangeArrowheads="1"/>
          </p:cNvSpPr>
          <p:nvPr/>
        </p:nvSpPr>
        <p:spPr bwMode="auto">
          <a:xfrm>
            <a:off x="2616200" y="569913"/>
            <a:ext cx="3911600" cy="646331"/>
          </a:xfrm>
          <a:prstGeom prst="rect">
            <a:avLst/>
          </a:prstGeom>
          <a:solidFill>
            <a:srgbClr val="CCECFF"/>
          </a:solidFill>
          <a:ln w="9525">
            <a:noFill/>
            <a:miter lim="800000"/>
            <a:headEnd/>
            <a:tailEnd/>
          </a:ln>
        </p:spPr>
        <p:txBody>
          <a:bodyPr wrap="square">
            <a:spAutoFit/>
          </a:bodyPr>
          <a:lstStyle/>
          <a:p>
            <a:pPr algn="ctr" eaLnBrk="0" hangingPunct="0"/>
            <a:r>
              <a:rPr lang="en-US" sz="2400" dirty="0" smtClean="0">
                <a:cs typeface="Arial" charset="0"/>
              </a:rPr>
              <a:t>Movement in Tangent</a:t>
            </a:r>
          </a:p>
          <a:p>
            <a:pPr algn="ctr" eaLnBrk="0" hangingPunct="0"/>
            <a:r>
              <a:rPr lang="en-US" sz="1200" dirty="0" smtClean="0">
                <a:cs typeface="Arial" charset="0"/>
              </a:rPr>
              <a:t>Normalized data</a:t>
            </a:r>
            <a:endParaRPr lang="ru-RU" sz="1200" dirty="0">
              <a:cs typeface="Arial"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Factor Analysis</a:t>
            </a:r>
            <a:endParaRPr lang="ru-RU" dirty="0"/>
          </a:p>
        </p:txBody>
      </p:sp>
      <p:graphicFrame>
        <p:nvGraphicFramePr>
          <p:cNvPr id="6" name="Object 4"/>
          <p:cNvGraphicFramePr>
            <a:graphicFrameLocks noChangeAspect="1"/>
          </p:cNvGraphicFramePr>
          <p:nvPr/>
        </p:nvGraphicFramePr>
        <p:xfrm>
          <a:off x="115880" y="2565400"/>
          <a:ext cx="2855912" cy="1906588"/>
        </p:xfrm>
        <a:graphic>
          <a:graphicData uri="http://schemas.openxmlformats.org/presentationml/2006/ole">
            <p:oleObj spid="_x0000_s429058" name="Диаграмма" r:id="rId3" imgW="2647950" imgH="1762150" progId="MSGraph.Chart.8">
              <p:embed/>
            </p:oleObj>
          </a:graphicData>
        </a:graphic>
      </p:graphicFrame>
      <p:graphicFrame>
        <p:nvGraphicFramePr>
          <p:cNvPr id="7" name="Object 6"/>
          <p:cNvGraphicFramePr>
            <a:graphicFrameLocks noChangeAspect="1"/>
          </p:cNvGraphicFramePr>
          <p:nvPr/>
        </p:nvGraphicFramePr>
        <p:xfrm>
          <a:off x="3213092" y="3286125"/>
          <a:ext cx="2706688" cy="1970088"/>
        </p:xfrm>
        <a:graphic>
          <a:graphicData uri="http://schemas.openxmlformats.org/presentationml/2006/ole">
            <p:oleObj spid="_x0000_s429059" name="Диаграмма" r:id="rId4" imgW="2647950" imgH="1923898" progId="MSGraph.Chart.8">
              <p:embed/>
            </p:oleObj>
          </a:graphicData>
        </a:graphic>
      </p:graphicFrame>
      <p:graphicFrame>
        <p:nvGraphicFramePr>
          <p:cNvPr id="8" name="Object 7"/>
          <p:cNvGraphicFramePr>
            <a:graphicFrameLocks noChangeAspect="1"/>
          </p:cNvGraphicFramePr>
          <p:nvPr/>
        </p:nvGraphicFramePr>
        <p:xfrm>
          <a:off x="6092817" y="3167063"/>
          <a:ext cx="2736850" cy="1944687"/>
        </p:xfrm>
        <a:graphic>
          <a:graphicData uri="http://schemas.openxmlformats.org/presentationml/2006/ole">
            <p:oleObj spid="_x0000_s429060" name="Диаграмма" r:id="rId5" imgW="2647950" imgH="1876349" progId="MSGraph.Chart.8">
              <p:embed/>
            </p:oleObj>
          </a:graphicData>
        </a:graphic>
      </p:graphicFrame>
      <p:sp>
        <p:nvSpPr>
          <p:cNvPr id="9" name="Rectangle 8"/>
          <p:cNvSpPr>
            <a:spLocks noChangeArrowheads="1"/>
          </p:cNvSpPr>
          <p:nvPr/>
        </p:nvSpPr>
        <p:spPr bwMode="auto">
          <a:xfrm>
            <a:off x="3500430" y="5360184"/>
            <a:ext cx="2447925" cy="954107"/>
          </a:xfrm>
          <a:prstGeom prst="rect">
            <a:avLst/>
          </a:prstGeom>
          <a:gradFill rotWithShape="1">
            <a:gsLst>
              <a:gs pos="0">
                <a:srgbClr val="FF9966"/>
              </a:gs>
              <a:gs pos="100000">
                <a:schemeClr val="bg1"/>
              </a:gs>
            </a:gsLst>
            <a:lin ang="5400000" scaled="1"/>
          </a:gradFill>
          <a:ln w="9525">
            <a:noFill/>
            <a:miter lim="800000"/>
            <a:headEnd/>
            <a:tailEnd/>
          </a:ln>
        </p:spPr>
        <p:txBody>
          <a:bodyPr anchor="ctr">
            <a:spAutoFit/>
          </a:bodyPr>
          <a:lstStyle/>
          <a:p>
            <a:pPr marL="342900" indent="-342900">
              <a:buFontTx/>
              <a:buAutoNum type="arabicPeriod"/>
            </a:pPr>
            <a:r>
              <a:rPr lang="en-US" sz="1400" dirty="0">
                <a:latin typeface="Tahoma" pitchFamily="34" charset="0"/>
              </a:rPr>
              <a:t>Significant factors </a:t>
            </a:r>
            <a:r>
              <a:rPr lang="en-US" sz="1400" dirty="0" smtClean="0">
                <a:latin typeface="Tahoma" pitchFamily="34" charset="0"/>
              </a:rPr>
              <a:t>for </a:t>
            </a:r>
            <a:r>
              <a:rPr lang="en-US" sz="1400" dirty="0">
                <a:latin typeface="Tahoma" pitchFamily="34" charset="0"/>
              </a:rPr>
              <a:t>flange wear </a:t>
            </a:r>
            <a:r>
              <a:rPr lang="en-US" sz="1400" dirty="0" smtClean="0">
                <a:latin typeface="Tahoma" pitchFamily="34" charset="0"/>
              </a:rPr>
              <a:t>decreasing: </a:t>
            </a:r>
            <a:r>
              <a:rPr lang="en-US" sz="1400" dirty="0">
                <a:latin typeface="Tahoma" pitchFamily="34" charset="0"/>
              </a:rPr>
              <a:t>b1, b5; wear </a:t>
            </a:r>
            <a:r>
              <a:rPr lang="en-US" sz="1400" dirty="0" smtClean="0">
                <a:latin typeface="Tahoma" pitchFamily="34" charset="0"/>
              </a:rPr>
              <a:t>increasing: </a:t>
            </a:r>
            <a:r>
              <a:rPr lang="en-US" sz="1400" dirty="0">
                <a:latin typeface="Tahoma" pitchFamily="34" charset="0"/>
              </a:rPr>
              <a:t>b3, </a:t>
            </a:r>
          </a:p>
        </p:txBody>
      </p:sp>
      <p:sp>
        <p:nvSpPr>
          <p:cNvPr id="10" name="Rectangle 9"/>
          <p:cNvSpPr>
            <a:spLocks noChangeArrowheads="1"/>
          </p:cNvSpPr>
          <p:nvPr/>
        </p:nvSpPr>
        <p:spPr bwMode="auto">
          <a:xfrm>
            <a:off x="468313" y="5361543"/>
            <a:ext cx="2520950" cy="738664"/>
          </a:xfrm>
          <a:prstGeom prst="rect">
            <a:avLst/>
          </a:prstGeom>
          <a:gradFill rotWithShape="1">
            <a:gsLst>
              <a:gs pos="0">
                <a:srgbClr val="66CCFF"/>
              </a:gs>
              <a:gs pos="100000">
                <a:schemeClr val="bg1"/>
              </a:gs>
            </a:gsLst>
            <a:lin ang="5400000" scaled="1"/>
          </a:gradFill>
          <a:ln w="9525">
            <a:noFill/>
            <a:miter lim="800000"/>
            <a:headEnd/>
            <a:tailEnd/>
          </a:ln>
        </p:spPr>
        <p:txBody>
          <a:bodyPr anchor="ctr">
            <a:spAutoFit/>
          </a:bodyPr>
          <a:lstStyle/>
          <a:p>
            <a:pPr marL="342900" indent="-342900">
              <a:buFontTx/>
              <a:buAutoNum type="arabicPeriod"/>
            </a:pPr>
            <a:r>
              <a:rPr lang="en-US" sz="1400" dirty="0">
                <a:latin typeface="Tahoma" pitchFamily="34" charset="0"/>
              </a:rPr>
              <a:t>Significant factors </a:t>
            </a:r>
            <a:r>
              <a:rPr lang="en-US" sz="1400" dirty="0" smtClean="0">
                <a:latin typeface="Tahoma" pitchFamily="34" charset="0"/>
              </a:rPr>
              <a:t>for  </a:t>
            </a:r>
            <a:r>
              <a:rPr lang="en-US" sz="1400" dirty="0">
                <a:latin typeface="Tahoma" pitchFamily="34" charset="0"/>
              </a:rPr>
              <a:t>tread wear </a:t>
            </a:r>
            <a:r>
              <a:rPr lang="en-US" sz="1400" dirty="0" smtClean="0">
                <a:latin typeface="Tahoma" pitchFamily="34" charset="0"/>
              </a:rPr>
              <a:t>increasing: </a:t>
            </a:r>
            <a:r>
              <a:rPr lang="en-US" sz="1400" dirty="0">
                <a:latin typeface="Tahoma" pitchFamily="34" charset="0"/>
              </a:rPr>
              <a:t>b2, b3</a:t>
            </a:r>
          </a:p>
        </p:txBody>
      </p:sp>
      <p:sp>
        <p:nvSpPr>
          <p:cNvPr id="11" name="Text Box 11"/>
          <p:cNvSpPr txBox="1">
            <a:spLocks noChangeArrowheads="1"/>
          </p:cNvSpPr>
          <p:nvPr/>
        </p:nvSpPr>
        <p:spPr bwMode="auto">
          <a:xfrm>
            <a:off x="857628" y="2863850"/>
            <a:ext cx="1876425" cy="304800"/>
          </a:xfrm>
          <a:prstGeom prst="rect">
            <a:avLst/>
          </a:prstGeom>
          <a:noFill/>
          <a:ln w="9525">
            <a:noFill/>
            <a:miter lim="800000"/>
            <a:headEnd/>
            <a:tailEnd/>
          </a:ln>
        </p:spPr>
        <p:txBody>
          <a:bodyPr>
            <a:spAutoFit/>
          </a:bodyPr>
          <a:lstStyle/>
          <a:p>
            <a:pPr algn="ctr">
              <a:spcBef>
                <a:spcPct val="50000"/>
              </a:spcBef>
            </a:pPr>
            <a:r>
              <a:rPr lang="en-US" sz="1400" b="1" dirty="0">
                <a:solidFill>
                  <a:srgbClr val="0000FF"/>
                </a:solidFill>
                <a:latin typeface="Tahoma" pitchFamily="34" charset="0"/>
              </a:rPr>
              <a:t>Tread</a:t>
            </a:r>
            <a:endParaRPr lang="ru-RU" sz="1400" b="1" dirty="0">
              <a:solidFill>
                <a:srgbClr val="0000FF"/>
              </a:solidFill>
              <a:latin typeface="Tahoma" pitchFamily="34" charset="0"/>
            </a:endParaRPr>
          </a:p>
        </p:txBody>
      </p:sp>
      <p:sp>
        <p:nvSpPr>
          <p:cNvPr id="12" name="Text Box 12"/>
          <p:cNvSpPr txBox="1">
            <a:spLocks noChangeArrowheads="1"/>
          </p:cNvSpPr>
          <p:nvPr/>
        </p:nvSpPr>
        <p:spPr bwMode="auto">
          <a:xfrm>
            <a:off x="4063961" y="2863850"/>
            <a:ext cx="1012825" cy="304800"/>
          </a:xfrm>
          <a:prstGeom prst="rect">
            <a:avLst/>
          </a:prstGeom>
          <a:noFill/>
          <a:ln w="9525">
            <a:noFill/>
            <a:miter lim="800000"/>
            <a:headEnd/>
            <a:tailEnd/>
          </a:ln>
        </p:spPr>
        <p:txBody>
          <a:bodyPr>
            <a:spAutoFit/>
          </a:bodyPr>
          <a:lstStyle/>
          <a:p>
            <a:pPr algn="ctr">
              <a:spcBef>
                <a:spcPct val="50000"/>
              </a:spcBef>
            </a:pPr>
            <a:r>
              <a:rPr lang="en-US" sz="1400" b="1" dirty="0">
                <a:solidFill>
                  <a:srgbClr val="0000FF"/>
                </a:solidFill>
                <a:latin typeface="Tahoma" pitchFamily="34" charset="0"/>
              </a:rPr>
              <a:t>Flanges</a:t>
            </a:r>
            <a:endParaRPr lang="ru-RU" sz="1400" b="1" dirty="0">
              <a:solidFill>
                <a:srgbClr val="0000FF"/>
              </a:solidFill>
              <a:latin typeface="Tahoma" pitchFamily="34" charset="0"/>
            </a:endParaRPr>
          </a:p>
        </p:txBody>
      </p:sp>
      <p:sp>
        <p:nvSpPr>
          <p:cNvPr id="13" name="Text Box 13"/>
          <p:cNvSpPr txBox="1">
            <a:spLocks noChangeArrowheads="1"/>
          </p:cNvSpPr>
          <p:nvPr/>
        </p:nvSpPr>
        <p:spPr bwMode="auto">
          <a:xfrm>
            <a:off x="6878599" y="2863850"/>
            <a:ext cx="1289050" cy="304800"/>
          </a:xfrm>
          <a:prstGeom prst="rect">
            <a:avLst/>
          </a:prstGeom>
          <a:noFill/>
          <a:ln w="9525">
            <a:noFill/>
            <a:miter lim="800000"/>
            <a:headEnd/>
            <a:tailEnd/>
          </a:ln>
        </p:spPr>
        <p:txBody>
          <a:bodyPr>
            <a:spAutoFit/>
          </a:bodyPr>
          <a:lstStyle/>
          <a:p>
            <a:pPr algn="ctr">
              <a:spcBef>
                <a:spcPct val="50000"/>
              </a:spcBef>
            </a:pPr>
            <a:r>
              <a:rPr lang="en-US" sz="1400" b="1" dirty="0">
                <a:solidFill>
                  <a:srgbClr val="0000FF"/>
                </a:solidFill>
                <a:latin typeface="Tahoma" pitchFamily="34" charset="0"/>
              </a:rPr>
              <a:t>Total</a:t>
            </a:r>
            <a:endParaRPr lang="ru-RU" sz="1400" b="1" dirty="0">
              <a:solidFill>
                <a:srgbClr val="0000FF"/>
              </a:solidFill>
              <a:latin typeface="Tahoma" pitchFamily="34" charset="0"/>
            </a:endParaRPr>
          </a:p>
        </p:txBody>
      </p:sp>
      <p:sp>
        <p:nvSpPr>
          <p:cNvPr id="14" name="Rectangle 16"/>
          <p:cNvSpPr>
            <a:spLocks noChangeArrowheads="1"/>
          </p:cNvSpPr>
          <p:nvPr/>
        </p:nvSpPr>
        <p:spPr bwMode="auto">
          <a:xfrm>
            <a:off x="6380155" y="5252462"/>
            <a:ext cx="2447925" cy="1169551"/>
          </a:xfrm>
          <a:prstGeom prst="rect">
            <a:avLst/>
          </a:prstGeom>
          <a:gradFill rotWithShape="1">
            <a:gsLst>
              <a:gs pos="0">
                <a:schemeClr val="folHlink"/>
              </a:gs>
              <a:gs pos="100000">
                <a:schemeClr val="bg1"/>
              </a:gs>
            </a:gsLst>
            <a:lin ang="5400000" scaled="1"/>
          </a:gradFill>
          <a:ln w="9525">
            <a:noFill/>
            <a:miter lim="800000"/>
            <a:headEnd/>
            <a:tailEnd/>
          </a:ln>
        </p:spPr>
        <p:txBody>
          <a:bodyPr anchor="ctr">
            <a:spAutoFit/>
          </a:bodyPr>
          <a:lstStyle/>
          <a:p>
            <a:pPr marL="342900" indent="-342900">
              <a:buFontTx/>
              <a:buAutoNum type="arabicPeriod"/>
            </a:pPr>
            <a:r>
              <a:rPr lang="en-US" sz="1400" dirty="0">
                <a:latin typeface="Tahoma" pitchFamily="34" charset="0"/>
              </a:rPr>
              <a:t>Significant factors </a:t>
            </a:r>
            <a:r>
              <a:rPr lang="en-US" sz="1400" dirty="0" smtClean="0">
                <a:latin typeface="Tahoma" pitchFamily="34" charset="0"/>
              </a:rPr>
              <a:t>for </a:t>
            </a:r>
            <a:r>
              <a:rPr lang="en-US" sz="1400" dirty="0">
                <a:latin typeface="Tahoma" pitchFamily="34" charset="0"/>
              </a:rPr>
              <a:t>total wear </a:t>
            </a:r>
            <a:r>
              <a:rPr lang="en-US" sz="1400" dirty="0" smtClean="0">
                <a:latin typeface="Tahoma" pitchFamily="34" charset="0"/>
              </a:rPr>
              <a:t>decreasing: b1; </a:t>
            </a:r>
            <a:r>
              <a:rPr lang="en-US" sz="1400" dirty="0">
                <a:latin typeface="Tahoma" pitchFamily="34" charset="0"/>
              </a:rPr>
              <a:t>wear </a:t>
            </a:r>
            <a:r>
              <a:rPr lang="en-US" sz="1400" dirty="0" smtClean="0">
                <a:latin typeface="Tahoma" pitchFamily="34" charset="0"/>
              </a:rPr>
              <a:t>increasing: </a:t>
            </a:r>
            <a:r>
              <a:rPr lang="en-US" sz="1400" dirty="0">
                <a:latin typeface="Tahoma" pitchFamily="34" charset="0"/>
              </a:rPr>
              <a:t>b2, </a:t>
            </a:r>
            <a:r>
              <a:rPr lang="en-US" sz="1400" dirty="0" smtClean="0">
                <a:latin typeface="Tahoma" pitchFamily="34" charset="0"/>
              </a:rPr>
              <a:t>b3</a:t>
            </a:r>
            <a:br>
              <a:rPr lang="en-US" sz="1400" dirty="0" smtClean="0">
                <a:latin typeface="Tahoma" pitchFamily="34" charset="0"/>
              </a:rPr>
            </a:br>
            <a:endParaRPr lang="en-US" sz="1400" dirty="0">
              <a:latin typeface="Tahoma" pitchFamily="34" charset="0"/>
            </a:endParaRPr>
          </a:p>
        </p:txBody>
      </p:sp>
      <p:sp>
        <p:nvSpPr>
          <p:cNvPr id="15" name="Rectangle 14"/>
          <p:cNvSpPr>
            <a:spLocks noChangeArrowheads="1"/>
          </p:cNvSpPr>
          <p:nvPr/>
        </p:nvSpPr>
        <p:spPr bwMode="auto">
          <a:xfrm>
            <a:off x="287338" y="1607660"/>
            <a:ext cx="4370387" cy="755650"/>
          </a:xfrm>
          <a:prstGeom prst="rect">
            <a:avLst/>
          </a:prstGeom>
          <a:noFill/>
          <a:ln w="9525">
            <a:noFill/>
            <a:miter lim="800000"/>
            <a:headEnd/>
            <a:tailEnd/>
          </a:ln>
        </p:spPr>
        <p:txBody>
          <a:bodyPr lIns="18000" tIns="10800" rIns="18000" bIns="10800" anchor="ctr">
            <a:spAutoFit/>
          </a:bodyPr>
          <a:lstStyle/>
          <a:p>
            <a:pPr>
              <a:buFontTx/>
              <a:buChar char="•"/>
            </a:pPr>
            <a:r>
              <a:rPr lang="en-US" sz="1600" dirty="0">
                <a:latin typeface="Arial" charset="0"/>
              </a:rPr>
              <a:t> </a:t>
            </a:r>
            <a:r>
              <a:rPr lang="en-US" sz="1600" b="1" dirty="0">
                <a:latin typeface="Arial" charset="0"/>
              </a:rPr>
              <a:t>b1</a:t>
            </a:r>
            <a:r>
              <a:rPr lang="en-US" sz="1600" dirty="0">
                <a:latin typeface="Arial" charset="0"/>
              </a:rPr>
              <a:t> – wheel profile (new; worn)</a:t>
            </a:r>
          </a:p>
          <a:p>
            <a:pPr>
              <a:buFontTx/>
              <a:buChar char="•"/>
            </a:pPr>
            <a:r>
              <a:rPr lang="en-US" sz="1600" dirty="0">
                <a:latin typeface="Arial" charset="0"/>
              </a:rPr>
              <a:t> </a:t>
            </a:r>
            <a:r>
              <a:rPr lang="en-US" sz="1600" b="1" dirty="0">
                <a:latin typeface="Arial" charset="0"/>
              </a:rPr>
              <a:t>b2</a:t>
            </a:r>
            <a:r>
              <a:rPr lang="en-US" sz="1600" dirty="0">
                <a:latin typeface="Arial" charset="0"/>
              </a:rPr>
              <a:t> – rail profile (new; worn)</a:t>
            </a:r>
          </a:p>
          <a:p>
            <a:pPr>
              <a:buFontTx/>
              <a:buChar char="•"/>
            </a:pPr>
            <a:r>
              <a:rPr lang="en-US" sz="1600" dirty="0">
                <a:latin typeface="Arial" charset="0"/>
              </a:rPr>
              <a:t> </a:t>
            </a:r>
            <a:r>
              <a:rPr lang="en-US" sz="1600" b="1" dirty="0">
                <a:latin typeface="Arial" charset="0"/>
              </a:rPr>
              <a:t>b3</a:t>
            </a:r>
            <a:r>
              <a:rPr lang="en-US" sz="1600" dirty="0">
                <a:latin typeface="Arial" charset="0"/>
              </a:rPr>
              <a:t> – difference in left/right tread radii (0;1mm)</a:t>
            </a:r>
            <a:endParaRPr lang="ru-RU" sz="1600" dirty="0">
              <a:latin typeface="Arial" charset="0"/>
            </a:endParaRPr>
          </a:p>
        </p:txBody>
      </p:sp>
      <p:sp>
        <p:nvSpPr>
          <p:cNvPr id="16" name="Rectangle 15"/>
          <p:cNvSpPr>
            <a:spLocks noChangeArrowheads="1"/>
          </p:cNvSpPr>
          <p:nvPr/>
        </p:nvSpPr>
        <p:spPr bwMode="auto">
          <a:xfrm>
            <a:off x="4572000" y="1606073"/>
            <a:ext cx="4572000" cy="760412"/>
          </a:xfrm>
          <a:prstGeom prst="rect">
            <a:avLst/>
          </a:prstGeom>
          <a:noFill/>
          <a:ln w="9525">
            <a:noFill/>
            <a:miter lim="800000"/>
            <a:headEnd/>
            <a:tailEnd/>
          </a:ln>
        </p:spPr>
        <p:txBody>
          <a:bodyPr lIns="18000" tIns="10800" rIns="18000" bIns="10800" anchor="ctr">
            <a:spAutoFit/>
          </a:bodyPr>
          <a:lstStyle/>
          <a:p>
            <a:pPr>
              <a:buFontTx/>
              <a:buChar char="•"/>
            </a:pPr>
            <a:r>
              <a:rPr lang="en-US" sz="1600">
                <a:latin typeface="Arial" charset="0"/>
              </a:rPr>
              <a:t> </a:t>
            </a:r>
            <a:r>
              <a:rPr lang="en-US" sz="1600" b="1">
                <a:latin typeface="Arial" charset="0"/>
              </a:rPr>
              <a:t>b4</a:t>
            </a:r>
            <a:r>
              <a:rPr lang="en-US" sz="1600">
                <a:latin typeface="Arial" charset="0"/>
              </a:rPr>
              <a:t> – wedge wear (new; worn)</a:t>
            </a:r>
          </a:p>
          <a:p>
            <a:pPr>
              <a:buFontTx/>
              <a:buChar char="•"/>
            </a:pPr>
            <a:r>
              <a:rPr lang="en-US" sz="1600">
                <a:latin typeface="Arial" charset="0"/>
              </a:rPr>
              <a:t> </a:t>
            </a:r>
            <a:r>
              <a:rPr lang="en-US" sz="1600" b="1">
                <a:latin typeface="Arial" charset="0"/>
              </a:rPr>
              <a:t>b5</a:t>
            </a:r>
            <a:r>
              <a:rPr lang="en-US" sz="1600">
                <a:latin typeface="Arial" charset="0"/>
              </a:rPr>
              <a:t> – gauge (1500; 1524mm)</a:t>
            </a:r>
          </a:p>
          <a:p>
            <a:pPr>
              <a:buFontTx/>
              <a:buChar char="•"/>
            </a:pPr>
            <a:r>
              <a:rPr lang="en-US" sz="1600">
                <a:latin typeface="Arial" charset="0"/>
              </a:rPr>
              <a:t> </a:t>
            </a:r>
            <a:r>
              <a:rPr lang="en-US" sz="1600" b="1">
                <a:latin typeface="Arial" charset="0"/>
              </a:rPr>
              <a:t>b6</a:t>
            </a:r>
            <a:r>
              <a:rPr lang="en-US" sz="1600">
                <a:latin typeface="Arial" charset="0"/>
              </a:rPr>
              <a:t> – rail/wheel coefficient of friction (0.25; 0.35)</a:t>
            </a:r>
            <a:endParaRPr lang="ru-RU" sz="1600">
              <a:latin typeface="Arial" charset="0"/>
            </a:endParaRPr>
          </a:p>
        </p:txBody>
      </p:sp>
      <p:sp>
        <p:nvSpPr>
          <p:cNvPr id="19" name="Text Box 17"/>
          <p:cNvSpPr txBox="1">
            <a:spLocks noChangeArrowheads="1"/>
          </p:cNvSpPr>
          <p:nvPr/>
        </p:nvSpPr>
        <p:spPr bwMode="auto">
          <a:xfrm>
            <a:off x="285750" y="1256823"/>
            <a:ext cx="8534400" cy="336550"/>
          </a:xfrm>
          <a:prstGeom prst="rect">
            <a:avLst/>
          </a:prstGeom>
          <a:noFill/>
          <a:ln w="9525">
            <a:noFill/>
            <a:miter lim="800000"/>
            <a:headEnd/>
            <a:tailEnd/>
          </a:ln>
        </p:spPr>
        <p:txBody>
          <a:bodyPr>
            <a:spAutoFit/>
          </a:bodyPr>
          <a:lstStyle/>
          <a:p>
            <a:pPr algn="ctr">
              <a:spcBef>
                <a:spcPct val="50000"/>
              </a:spcBef>
            </a:pPr>
            <a:r>
              <a:rPr lang="en-US" sz="1600" b="1" dirty="0"/>
              <a:t>________________________Main effects________________________</a:t>
            </a:r>
            <a:endParaRPr lang="ru-RU" sz="1600" b="1" dirty="0"/>
          </a:p>
        </p:txBody>
      </p:sp>
      <p:sp>
        <p:nvSpPr>
          <p:cNvPr id="20" name="Text Box 11"/>
          <p:cNvSpPr txBox="1">
            <a:spLocks noChangeArrowheads="1"/>
          </p:cNvSpPr>
          <p:nvPr/>
        </p:nvSpPr>
        <p:spPr bwMode="auto">
          <a:xfrm>
            <a:off x="806824" y="569913"/>
            <a:ext cx="7530352" cy="461665"/>
          </a:xfrm>
          <a:prstGeom prst="rect">
            <a:avLst/>
          </a:prstGeom>
          <a:solidFill>
            <a:srgbClr val="CCECFF"/>
          </a:solidFill>
          <a:ln w="9525">
            <a:noFill/>
            <a:miter lim="800000"/>
            <a:headEnd/>
            <a:tailEnd/>
          </a:ln>
        </p:spPr>
        <p:txBody>
          <a:bodyPr wrap="square">
            <a:spAutoFit/>
          </a:bodyPr>
          <a:lstStyle/>
          <a:p>
            <a:pPr algn="ctr" eaLnBrk="0" hangingPunct="0"/>
            <a:r>
              <a:rPr lang="en-US" sz="2400" dirty="0" smtClean="0">
                <a:cs typeface="Arial" charset="0"/>
              </a:rPr>
              <a:t>Response function: friction work in wheel/rail contact</a:t>
            </a:r>
            <a:endParaRPr lang="ru-RU" sz="2400" dirty="0">
              <a:cs typeface="Arial"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Factor Analysis</a:t>
            </a:r>
            <a:endParaRPr lang="ru-RU" dirty="0"/>
          </a:p>
        </p:txBody>
      </p:sp>
      <p:sp>
        <p:nvSpPr>
          <p:cNvPr id="6" name="Text Box 11"/>
          <p:cNvSpPr txBox="1">
            <a:spLocks noChangeArrowheads="1"/>
          </p:cNvSpPr>
          <p:nvPr/>
        </p:nvSpPr>
        <p:spPr bwMode="auto">
          <a:xfrm>
            <a:off x="806824" y="569913"/>
            <a:ext cx="7530352" cy="461665"/>
          </a:xfrm>
          <a:prstGeom prst="rect">
            <a:avLst/>
          </a:prstGeom>
          <a:solidFill>
            <a:srgbClr val="CCECFF"/>
          </a:solidFill>
          <a:ln w="9525">
            <a:noFill/>
            <a:miter lim="800000"/>
            <a:headEnd/>
            <a:tailEnd/>
          </a:ln>
        </p:spPr>
        <p:txBody>
          <a:bodyPr wrap="square">
            <a:spAutoFit/>
          </a:bodyPr>
          <a:lstStyle/>
          <a:p>
            <a:pPr algn="ctr" eaLnBrk="0" hangingPunct="0"/>
            <a:r>
              <a:rPr lang="en-US" sz="2400" dirty="0" smtClean="0">
                <a:cs typeface="Arial" charset="0"/>
              </a:rPr>
              <a:t>Response function: </a:t>
            </a:r>
            <a:r>
              <a:rPr lang="en-US" sz="2400" dirty="0" err="1" smtClean="0">
                <a:cs typeface="Arial" charset="0"/>
              </a:rPr>
              <a:t>Nadal</a:t>
            </a:r>
            <a:r>
              <a:rPr lang="en-US" sz="2400" dirty="0" smtClean="0">
                <a:cs typeface="Arial" charset="0"/>
              </a:rPr>
              <a:t> criterion (safety factor)</a:t>
            </a:r>
            <a:endParaRPr lang="ru-RU" sz="2400" dirty="0">
              <a:cs typeface="Arial" charset="0"/>
            </a:endParaRPr>
          </a:p>
        </p:txBody>
      </p:sp>
      <p:sp>
        <p:nvSpPr>
          <p:cNvPr id="7" name="Rectangle 5"/>
          <p:cNvSpPr>
            <a:spLocks noChangeArrowheads="1"/>
          </p:cNvSpPr>
          <p:nvPr/>
        </p:nvSpPr>
        <p:spPr bwMode="auto">
          <a:xfrm>
            <a:off x="323850" y="5258584"/>
            <a:ext cx="8351838" cy="954107"/>
          </a:xfrm>
          <a:prstGeom prst="rect">
            <a:avLst/>
          </a:prstGeom>
          <a:gradFill rotWithShape="1">
            <a:gsLst>
              <a:gs pos="0">
                <a:srgbClr val="FF9900"/>
              </a:gs>
              <a:gs pos="100000">
                <a:schemeClr val="bg1"/>
              </a:gs>
            </a:gsLst>
            <a:lin ang="5400000" scaled="1"/>
          </a:gradFill>
          <a:ln w="9525">
            <a:noFill/>
            <a:miter lim="800000"/>
            <a:headEnd/>
            <a:tailEnd/>
          </a:ln>
        </p:spPr>
        <p:txBody>
          <a:bodyPr anchor="ctr">
            <a:spAutoFit/>
          </a:bodyPr>
          <a:lstStyle/>
          <a:p>
            <a:pPr marL="342900" indent="-342900">
              <a:buFontTx/>
              <a:buAutoNum type="arabicPeriod"/>
            </a:pPr>
            <a:r>
              <a:rPr lang="en-US" sz="1400" b="1" dirty="0">
                <a:solidFill>
                  <a:srgbClr val="0033CC"/>
                </a:solidFill>
                <a:latin typeface="Arial" charset="0"/>
              </a:rPr>
              <a:t>Wheel wear </a:t>
            </a:r>
            <a:r>
              <a:rPr lang="en-US" sz="1400" b="1" dirty="0" smtClean="0">
                <a:solidFill>
                  <a:srgbClr val="0033CC"/>
                </a:solidFill>
                <a:latin typeface="Arial" charset="0"/>
              </a:rPr>
              <a:t>improves </a:t>
            </a:r>
            <a:r>
              <a:rPr lang="en-US" sz="1400" b="1" dirty="0">
                <a:solidFill>
                  <a:srgbClr val="0033CC"/>
                </a:solidFill>
                <a:latin typeface="Arial" charset="0"/>
              </a:rPr>
              <a:t>safety factor</a:t>
            </a:r>
            <a:r>
              <a:rPr lang="ru-RU" sz="1400" b="1" dirty="0">
                <a:solidFill>
                  <a:srgbClr val="0033CC"/>
                </a:solidFill>
                <a:latin typeface="Arial" charset="0"/>
              </a:rPr>
              <a:t>. </a:t>
            </a:r>
          </a:p>
          <a:p>
            <a:pPr marL="342900" indent="-342900">
              <a:buFontTx/>
              <a:buAutoNum type="arabicPeriod"/>
            </a:pPr>
            <a:r>
              <a:rPr lang="en-US" sz="1400" b="1" dirty="0">
                <a:solidFill>
                  <a:srgbClr val="0033CC"/>
                </a:solidFill>
                <a:latin typeface="Arial" charset="0"/>
              </a:rPr>
              <a:t>The friction coefficient is </a:t>
            </a:r>
            <a:r>
              <a:rPr lang="en-US" sz="1400" b="1" dirty="0" smtClean="0">
                <a:solidFill>
                  <a:srgbClr val="0033CC"/>
                </a:solidFill>
                <a:latin typeface="Arial" charset="0"/>
              </a:rPr>
              <a:t>the </a:t>
            </a:r>
            <a:r>
              <a:rPr lang="en-US" sz="1400" b="1" dirty="0">
                <a:solidFill>
                  <a:srgbClr val="0033CC"/>
                </a:solidFill>
                <a:latin typeface="Arial" charset="0"/>
              </a:rPr>
              <a:t>main negative factor.</a:t>
            </a:r>
            <a:endParaRPr lang="ru-RU" sz="1400" b="1" dirty="0">
              <a:solidFill>
                <a:srgbClr val="0033CC"/>
              </a:solidFill>
              <a:latin typeface="Arial" charset="0"/>
            </a:endParaRPr>
          </a:p>
          <a:p>
            <a:pPr marL="342900" indent="-342900">
              <a:buFontTx/>
              <a:buAutoNum type="arabicPeriod"/>
            </a:pPr>
            <a:r>
              <a:rPr lang="en-US" sz="1400" b="1" dirty="0">
                <a:solidFill>
                  <a:srgbClr val="0033CC"/>
                </a:solidFill>
                <a:latin typeface="Arial" charset="0"/>
              </a:rPr>
              <a:t>Increase of the gauge from </a:t>
            </a:r>
            <a:r>
              <a:rPr lang="ru-RU" sz="1400" b="1" dirty="0">
                <a:solidFill>
                  <a:srgbClr val="0033CC"/>
                </a:solidFill>
                <a:latin typeface="Arial" charset="0"/>
              </a:rPr>
              <a:t>1520</a:t>
            </a:r>
            <a:r>
              <a:rPr lang="en-US" sz="1400" b="1" dirty="0">
                <a:solidFill>
                  <a:srgbClr val="0033CC"/>
                </a:solidFill>
                <a:latin typeface="Arial" charset="0"/>
              </a:rPr>
              <a:t>mm</a:t>
            </a:r>
            <a:r>
              <a:rPr lang="ru-RU" sz="1400" b="1" dirty="0">
                <a:solidFill>
                  <a:srgbClr val="0033CC"/>
                </a:solidFill>
                <a:latin typeface="Arial" charset="0"/>
              </a:rPr>
              <a:t> </a:t>
            </a:r>
            <a:r>
              <a:rPr lang="en-US" sz="1400" b="1" dirty="0">
                <a:solidFill>
                  <a:srgbClr val="0033CC"/>
                </a:solidFill>
                <a:latin typeface="Arial" charset="0"/>
              </a:rPr>
              <a:t>to</a:t>
            </a:r>
            <a:r>
              <a:rPr lang="ru-RU" sz="1400" b="1" dirty="0">
                <a:solidFill>
                  <a:srgbClr val="0033CC"/>
                </a:solidFill>
                <a:latin typeface="Arial" charset="0"/>
              </a:rPr>
              <a:t> 1524</a:t>
            </a:r>
            <a:r>
              <a:rPr lang="en-US" sz="1400" b="1" dirty="0">
                <a:solidFill>
                  <a:srgbClr val="0033CC"/>
                </a:solidFill>
                <a:latin typeface="Arial" charset="0"/>
              </a:rPr>
              <a:t>mm</a:t>
            </a:r>
            <a:r>
              <a:rPr lang="ru-RU" sz="1400" b="1" dirty="0">
                <a:solidFill>
                  <a:srgbClr val="0033CC"/>
                </a:solidFill>
                <a:latin typeface="Arial" charset="0"/>
              </a:rPr>
              <a:t> </a:t>
            </a:r>
            <a:r>
              <a:rPr lang="en-US" sz="1400" b="1" dirty="0">
                <a:solidFill>
                  <a:srgbClr val="0033CC"/>
                </a:solidFill>
                <a:latin typeface="Arial" charset="0"/>
              </a:rPr>
              <a:t>as well as other factors do not affect significantly on the safety factor.</a:t>
            </a:r>
            <a:r>
              <a:rPr lang="ru-RU" sz="1400" b="1" dirty="0">
                <a:solidFill>
                  <a:srgbClr val="0033CC"/>
                </a:solidFill>
                <a:latin typeface="Arial" charset="0"/>
              </a:rPr>
              <a:t>.</a:t>
            </a:r>
          </a:p>
        </p:txBody>
      </p:sp>
      <p:graphicFrame>
        <p:nvGraphicFramePr>
          <p:cNvPr id="9" name="Object 8"/>
          <p:cNvGraphicFramePr>
            <a:graphicFrameLocks noChangeAspect="1"/>
          </p:cNvGraphicFramePr>
          <p:nvPr/>
        </p:nvGraphicFramePr>
        <p:xfrm>
          <a:off x="1450975" y="1600200"/>
          <a:ext cx="6289675" cy="3359150"/>
        </p:xfrm>
        <a:graphic>
          <a:graphicData uri="http://schemas.openxmlformats.org/drawingml/2006/chart">
            <c:chart xmlns:c="http://schemas.openxmlformats.org/drawingml/2006/chart" xmlns:r="http://schemas.openxmlformats.org/officeDocument/2006/relationships" r:id="rId2"/>
          </a:graphicData>
        </a:graphic>
      </p:graphicFrame>
      <p:sp>
        <p:nvSpPr>
          <p:cNvPr id="10" name="Стрелка вверх 9"/>
          <p:cNvSpPr/>
          <p:nvPr/>
        </p:nvSpPr>
        <p:spPr bwMode="auto">
          <a:xfrm>
            <a:off x="1204856" y="1936376"/>
            <a:ext cx="322730" cy="1000462"/>
          </a:xfrm>
          <a:prstGeom prst="upArrow">
            <a:avLst/>
          </a:prstGeom>
          <a:solidFill>
            <a:srgbClr val="FF9933"/>
          </a:solidFill>
          <a:ln w="9525" cap="flat" cmpd="sng" algn="ctr">
            <a:solidFill>
              <a:schemeClr val="tx1"/>
            </a:solidFill>
            <a:prstDash val="solid"/>
            <a:round/>
            <a:headEnd type="none" w="med" len="med"/>
            <a:tailEnd type="triangle" w="med" len="med"/>
          </a:ln>
          <a:effectLst/>
        </p:spPr>
        <p:txBody>
          <a:bodyPr vert="horz" wrap="none" lIns="0" tIns="46800" rIns="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sp>
        <p:nvSpPr>
          <p:cNvPr id="11" name="Стрелка вверх 10"/>
          <p:cNvSpPr/>
          <p:nvPr/>
        </p:nvSpPr>
        <p:spPr bwMode="auto">
          <a:xfrm flipV="1">
            <a:off x="1217406" y="3127785"/>
            <a:ext cx="322730" cy="1000462"/>
          </a:xfrm>
          <a:prstGeom prst="upArrow">
            <a:avLst/>
          </a:prstGeom>
          <a:solidFill>
            <a:srgbClr val="FF9933"/>
          </a:solidFill>
          <a:ln w="9525" cap="flat" cmpd="sng" algn="ctr">
            <a:solidFill>
              <a:schemeClr val="tx1"/>
            </a:solidFill>
            <a:prstDash val="solid"/>
            <a:round/>
            <a:headEnd type="none" w="med" len="med"/>
            <a:tailEnd type="triangle" w="med" len="med"/>
          </a:ln>
          <a:effectLst/>
        </p:spPr>
        <p:txBody>
          <a:bodyPr vert="horz" wrap="none" lIns="0" tIns="46800" rIns="0" bIns="45720" numCol="1" rtlCol="0" anchor="t" anchorCtr="0" compatLnSpc="1">
            <a:prstTxWarp prst="textNoShape">
              <a:avLst/>
            </a:prstTxWarp>
            <a:spAutoFit/>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sp>
        <p:nvSpPr>
          <p:cNvPr id="12" name="TextBox 11"/>
          <p:cNvSpPr txBox="1"/>
          <p:nvPr/>
        </p:nvSpPr>
        <p:spPr>
          <a:xfrm rot="16200000">
            <a:off x="839099" y="2377441"/>
            <a:ext cx="641522" cy="307777"/>
          </a:xfrm>
          <a:prstGeom prst="rect">
            <a:avLst/>
          </a:prstGeom>
          <a:noFill/>
        </p:spPr>
        <p:txBody>
          <a:bodyPr wrap="none" rtlCol="0">
            <a:spAutoFit/>
          </a:bodyPr>
          <a:lstStyle/>
          <a:p>
            <a:r>
              <a:rPr lang="en-US" sz="1400" dirty="0" smtClean="0"/>
              <a:t>better</a:t>
            </a:r>
            <a:endParaRPr lang="ru-RU" sz="1400" dirty="0"/>
          </a:p>
        </p:txBody>
      </p:sp>
      <p:sp>
        <p:nvSpPr>
          <p:cNvPr id="13" name="TextBox 12"/>
          <p:cNvSpPr txBox="1"/>
          <p:nvPr/>
        </p:nvSpPr>
        <p:spPr>
          <a:xfrm rot="16200000">
            <a:off x="839439" y="3382692"/>
            <a:ext cx="662361" cy="307777"/>
          </a:xfrm>
          <a:prstGeom prst="rect">
            <a:avLst/>
          </a:prstGeom>
          <a:noFill/>
        </p:spPr>
        <p:txBody>
          <a:bodyPr wrap="none" rtlCol="0">
            <a:spAutoFit/>
          </a:bodyPr>
          <a:lstStyle/>
          <a:p>
            <a:r>
              <a:rPr lang="en-US" sz="1400" dirty="0" smtClean="0"/>
              <a:t>worse</a:t>
            </a:r>
            <a:endParaRPr lang="ru-RU" sz="1400"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5"/>
          <p:cNvSpPr txBox="1">
            <a:spLocks noChangeArrowheads="1"/>
          </p:cNvSpPr>
          <p:nvPr/>
        </p:nvSpPr>
        <p:spPr bwMode="auto">
          <a:xfrm>
            <a:off x="314325" y="820738"/>
            <a:ext cx="8505825" cy="5480050"/>
          </a:xfrm>
          <a:prstGeom prst="rect">
            <a:avLst/>
          </a:prstGeom>
          <a:noFill/>
          <a:ln w="9525">
            <a:noFill/>
            <a:miter lim="800000"/>
            <a:headEnd/>
            <a:tailEnd/>
          </a:ln>
        </p:spPr>
        <p:txBody>
          <a:bodyPr lIns="0" tIns="46800" rIns="0">
            <a:spAutoFit/>
          </a:bodyPr>
          <a:lstStyle/>
          <a:p>
            <a:pPr algn="ctr">
              <a:spcBef>
                <a:spcPct val="50000"/>
              </a:spcBef>
            </a:pPr>
            <a:r>
              <a:rPr lang="en-US" sz="35000" b="1" dirty="0">
                <a:solidFill>
                  <a:srgbClr val="CCECFF"/>
                </a:solidFill>
              </a:rPr>
              <a:t>UM</a:t>
            </a:r>
            <a:endParaRPr lang="ru-RU" sz="35000" b="1" dirty="0">
              <a:solidFill>
                <a:srgbClr val="CCECFF"/>
              </a:solidFill>
            </a:endParaRPr>
          </a:p>
        </p:txBody>
      </p:sp>
      <p:sp>
        <p:nvSpPr>
          <p:cNvPr id="50178" name="Text Box 7"/>
          <p:cNvSpPr txBox="1">
            <a:spLocks noChangeArrowheads="1"/>
          </p:cNvSpPr>
          <p:nvPr/>
        </p:nvSpPr>
        <p:spPr bwMode="auto">
          <a:xfrm>
            <a:off x="328613" y="550863"/>
            <a:ext cx="8486775" cy="6863417"/>
          </a:xfrm>
          <a:prstGeom prst="rect">
            <a:avLst/>
          </a:prstGeom>
          <a:noFill/>
          <a:ln w="9525">
            <a:noFill/>
            <a:miter lim="800000"/>
            <a:headEnd/>
            <a:tailEnd/>
          </a:ln>
        </p:spPr>
        <p:txBody>
          <a:bodyPr>
            <a:spAutoFit/>
          </a:bodyPr>
          <a:lstStyle/>
          <a:p>
            <a:pPr algn="ctr"/>
            <a:endParaRPr lang="en-US" sz="4800" dirty="0">
              <a:solidFill>
                <a:srgbClr val="073F89"/>
              </a:solidFill>
            </a:endParaRPr>
          </a:p>
          <a:p>
            <a:pPr algn="ctr"/>
            <a:r>
              <a:rPr lang="en-US" sz="4800" dirty="0" smtClean="0">
                <a:solidFill>
                  <a:srgbClr val="073F89"/>
                </a:solidFill>
              </a:rPr>
              <a:t>Thank you very much for your kind attention</a:t>
            </a:r>
            <a:endParaRPr lang="en-US" sz="4800" dirty="0">
              <a:solidFill>
                <a:srgbClr val="073F89"/>
              </a:solidFill>
            </a:endParaRPr>
          </a:p>
          <a:p>
            <a:pPr algn="ctr"/>
            <a:endParaRPr lang="en-US" sz="2400" dirty="0" smtClean="0">
              <a:solidFill>
                <a:srgbClr val="073F89"/>
              </a:solidFill>
            </a:endParaRPr>
          </a:p>
          <a:p>
            <a:pPr algn="ctr"/>
            <a:r>
              <a:rPr lang="en-US" sz="2400" b="1" dirty="0" smtClean="0">
                <a:solidFill>
                  <a:srgbClr val="073F89"/>
                </a:solidFill>
              </a:rPr>
              <a:t>Simulation of Freight Car Dynamics: </a:t>
            </a:r>
          </a:p>
          <a:p>
            <a:pPr algn="ctr"/>
            <a:r>
              <a:rPr lang="en-US" sz="2400" b="1" dirty="0" smtClean="0">
                <a:solidFill>
                  <a:srgbClr val="073F89"/>
                </a:solidFill>
              </a:rPr>
              <a:t>Mathematical Model, Safety, Wear </a:t>
            </a:r>
          </a:p>
          <a:p>
            <a:pPr algn="ctr"/>
            <a:r>
              <a:rPr lang="en-US" sz="2400" dirty="0" smtClean="0">
                <a:solidFill>
                  <a:srgbClr val="073F89"/>
                </a:solidFill>
              </a:rPr>
              <a:t>by</a:t>
            </a:r>
          </a:p>
          <a:p>
            <a:pPr algn="ctr"/>
            <a:r>
              <a:rPr lang="en-US" sz="2400" dirty="0" smtClean="0">
                <a:solidFill>
                  <a:srgbClr val="073F89"/>
                </a:solidFill>
              </a:rPr>
              <a:t>Dmitry </a:t>
            </a:r>
            <a:r>
              <a:rPr lang="en-US" sz="2400" dirty="0" err="1" smtClean="0">
                <a:solidFill>
                  <a:srgbClr val="073F89"/>
                </a:solidFill>
              </a:rPr>
              <a:t>Pogorelov</a:t>
            </a:r>
            <a:r>
              <a:rPr lang="en-US" sz="2400" dirty="0" smtClean="0">
                <a:solidFill>
                  <a:srgbClr val="073F89"/>
                </a:solidFill>
              </a:rPr>
              <a:t>, </a:t>
            </a:r>
            <a:r>
              <a:rPr lang="en-US" sz="2400" dirty="0" err="1" smtClean="0">
                <a:solidFill>
                  <a:srgbClr val="073F89"/>
                </a:solidFill>
              </a:rPr>
              <a:t>Vitaly</a:t>
            </a:r>
            <a:r>
              <a:rPr lang="en-US" sz="2400" dirty="0" smtClean="0">
                <a:solidFill>
                  <a:srgbClr val="073F89"/>
                </a:solidFill>
              </a:rPr>
              <a:t> Simonov, </a:t>
            </a:r>
            <a:r>
              <a:rPr lang="en-US" sz="2400" u="sng" dirty="0" smtClean="0">
                <a:solidFill>
                  <a:srgbClr val="073F89"/>
                </a:solidFill>
              </a:rPr>
              <a:t>Roman </a:t>
            </a:r>
            <a:r>
              <a:rPr lang="en-US" sz="2400" u="sng" dirty="0" err="1" smtClean="0">
                <a:solidFill>
                  <a:srgbClr val="073F89"/>
                </a:solidFill>
              </a:rPr>
              <a:t>Kovalev</a:t>
            </a:r>
            <a:r>
              <a:rPr lang="en-US" sz="2400" dirty="0" smtClean="0">
                <a:solidFill>
                  <a:srgbClr val="073F89"/>
                </a:solidFill>
              </a:rPr>
              <a:t/>
            </a:r>
            <a:br>
              <a:rPr lang="en-US" sz="2400" dirty="0" smtClean="0">
                <a:solidFill>
                  <a:srgbClr val="073F89"/>
                </a:solidFill>
              </a:rPr>
            </a:br>
            <a:r>
              <a:rPr lang="en-US" sz="2400" dirty="0" err="1" smtClean="0">
                <a:solidFill>
                  <a:srgbClr val="073F89"/>
                </a:solidFill>
              </a:rPr>
              <a:t>Vladislav</a:t>
            </a:r>
            <a:r>
              <a:rPr lang="en-US" sz="2400" dirty="0" smtClean="0">
                <a:solidFill>
                  <a:srgbClr val="073F89"/>
                </a:solidFill>
              </a:rPr>
              <a:t> </a:t>
            </a:r>
            <a:r>
              <a:rPr lang="en-US" sz="2400" dirty="0" err="1" smtClean="0">
                <a:solidFill>
                  <a:srgbClr val="073F89"/>
                </a:solidFill>
              </a:rPr>
              <a:t>Yazykov</a:t>
            </a:r>
            <a:r>
              <a:rPr lang="en-US" sz="2400" dirty="0" smtClean="0">
                <a:solidFill>
                  <a:srgbClr val="073F89"/>
                </a:solidFill>
              </a:rPr>
              <a:t>, </a:t>
            </a:r>
            <a:r>
              <a:rPr lang="en-US" sz="2400" dirty="0" err="1" smtClean="0">
                <a:solidFill>
                  <a:srgbClr val="073F89"/>
                </a:solidFill>
              </a:rPr>
              <a:t>Nikolay</a:t>
            </a:r>
            <a:r>
              <a:rPr lang="en-US" sz="2400" dirty="0" smtClean="0">
                <a:solidFill>
                  <a:srgbClr val="073F89"/>
                </a:solidFill>
              </a:rPr>
              <a:t> </a:t>
            </a:r>
            <a:r>
              <a:rPr lang="en-US" sz="2400" dirty="0" err="1" smtClean="0">
                <a:solidFill>
                  <a:srgbClr val="073F89"/>
                </a:solidFill>
              </a:rPr>
              <a:t>Lysikov</a:t>
            </a:r>
            <a:endParaRPr lang="en-US" sz="2400" dirty="0">
              <a:solidFill>
                <a:srgbClr val="073F89"/>
              </a:solidFill>
            </a:endParaRPr>
          </a:p>
          <a:p>
            <a:pPr algn="ctr"/>
            <a:endParaRPr lang="en-US" sz="2400" dirty="0" smtClean="0">
              <a:solidFill>
                <a:srgbClr val="073F89"/>
              </a:solidFill>
            </a:endParaRPr>
          </a:p>
          <a:p>
            <a:pPr algn="ctr"/>
            <a:r>
              <a:rPr lang="en-US" sz="2400" dirty="0" smtClean="0">
                <a:solidFill>
                  <a:srgbClr val="073F89"/>
                </a:solidFill>
              </a:rPr>
              <a:t>Computational Mechanics Ltd.</a:t>
            </a:r>
          </a:p>
          <a:p>
            <a:pPr algn="ctr"/>
            <a:r>
              <a:rPr lang="en-US" sz="2400" dirty="0" smtClean="0">
                <a:solidFill>
                  <a:srgbClr val="073F89"/>
                </a:solidFill>
              </a:rPr>
              <a:t>Bryansk, Russia</a:t>
            </a:r>
            <a:endParaRPr lang="en-US" sz="4400" dirty="0" smtClean="0">
              <a:solidFill>
                <a:srgbClr val="073F89"/>
              </a:solidFill>
            </a:endParaRPr>
          </a:p>
          <a:p>
            <a:pPr algn="ctr"/>
            <a:endParaRPr lang="en-US" sz="2400" dirty="0">
              <a:solidFill>
                <a:srgbClr val="073F89"/>
              </a:solidFill>
            </a:endParaRPr>
          </a:p>
          <a:p>
            <a:pPr algn="ctr"/>
            <a:endParaRPr lang="en-US" sz="2800" dirty="0">
              <a:solidFill>
                <a:srgbClr val="073F89"/>
              </a:solidFill>
            </a:endParaRPr>
          </a:p>
          <a:p>
            <a:pPr algn="ctr"/>
            <a:endParaRPr lang="ru-RU" sz="2800" dirty="0">
              <a:solidFill>
                <a:srgbClr val="073F89"/>
              </a:solidFill>
            </a:endParaRPr>
          </a:p>
        </p:txBody>
      </p:sp>
      <p:sp>
        <p:nvSpPr>
          <p:cNvPr id="50179" name="Rectangle 21"/>
          <p:cNvSpPr>
            <a:spLocks noGrp="1" noChangeArrowheads="1"/>
          </p:cNvSpPr>
          <p:nvPr>
            <p:ph type="title" idx="4294967295"/>
          </p:nvPr>
        </p:nvSpPr>
        <p:spPr/>
        <p:txBody>
          <a:bodyPr/>
          <a:lstStyle/>
          <a:p>
            <a:pPr eaLnBrk="1" hangingPunct="1"/>
            <a:r>
              <a:rPr lang="en-US" sz="1800" dirty="0" smtClean="0"/>
              <a:t>The End</a:t>
            </a:r>
            <a:endParaRPr lang="ru-RU" sz="1800" dirty="0" smtClean="0"/>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5"/>
          <p:cNvSpPr>
            <a:spLocks noChangeArrowheads="1"/>
          </p:cNvSpPr>
          <p:nvPr/>
        </p:nvSpPr>
        <p:spPr bwMode="auto">
          <a:xfrm>
            <a:off x="3265488" y="512763"/>
            <a:ext cx="2613025" cy="309562"/>
          </a:xfrm>
          <a:prstGeom prst="rect">
            <a:avLst/>
          </a:prstGeom>
          <a:solidFill>
            <a:srgbClr val="CCECFF"/>
          </a:solidFill>
          <a:ln w="9525">
            <a:noFill/>
            <a:miter lim="800000"/>
            <a:headEnd/>
            <a:tailEnd/>
          </a:ln>
        </p:spPr>
        <p:txBody>
          <a:bodyPr lIns="0" tIns="46800" rIns="0">
            <a:spAutoFit/>
          </a:bodyPr>
          <a:lstStyle/>
          <a:p>
            <a:pPr algn="ctr" eaLnBrk="0" hangingPunct="0"/>
            <a:r>
              <a:rPr lang="en-US" sz="1400" dirty="0">
                <a:solidFill>
                  <a:srgbClr val="073F89"/>
                </a:solidFill>
              </a:rPr>
              <a:t>Models of freight car</a:t>
            </a:r>
            <a:endParaRPr lang="ru-RU" sz="1400" dirty="0">
              <a:solidFill>
                <a:srgbClr val="073F89"/>
              </a:solidFill>
            </a:endParaRPr>
          </a:p>
        </p:txBody>
      </p:sp>
      <p:sp>
        <p:nvSpPr>
          <p:cNvPr id="107523" name="Text Box 6"/>
          <p:cNvSpPr txBox="1">
            <a:spLocks noChangeArrowheads="1"/>
          </p:cNvSpPr>
          <p:nvPr/>
        </p:nvSpPr>
        <p:spPr bwMode="auto">
          <a:xfrm>
            <a:off x="280016" y="6008688"/>
            <a:ext cx="4825384" cy="307777"/>
          </a:xfrm>
          <a:prstGeom prst="rect">
            <a:avLst/>
          </a:prstGeom>
          <a:solidFill>
            <a:srgbClr val="CCECFF"/>
          </a:solidFill>
          <a:ln w="9525">
            <a:noFill/>
            <a:miter lim="800000"/>
            <a:headEnd/>
            <a:tailEnd/>
          </a:ln>
        </p:spPr>
        <p:txBody>
          <a:bodyPr wrap="square">
            <a:spAutoFit/>
          </a:bodyPr>
          <a:lstStyle/>
          <a:p>
            <a:pPr algn="ctr" eaLnBrk="0" hangingPunct="0"/>
            <a:r>
              <a:rPr lang="en-US" sz="1400" dirty="0">
                <a:solidFill>
                  <a:srgbClr val="073F89"/>
                </a:solidFill>
              </a:rPr>
              <a:t>Three-piece bogie</a:t>
            </a:r>
            <a:r>
              <a:rPr lang="ru-RU" sz="1400" dirty="0">
                <a:solidFill>
                  <a:srgbClr val="073F89"/>
                </a:solidFill>
              </a:rPr>
              <a:t> 18-100, </a:t>
            </a:r>
            <a:r>
              <a:rPr lang="ru-RU" sz="1400" dirty="0" smtClean="0">
                <a:solidFill>
                  <a:srgbClr val="073F89"/>
                </a:solidFill>
              </a:rPr>
              <a:t>18-578</a:t>
            </a:r>
            <a:r>
              <a:rPr lang="en-US" sz="1400" dirty="0" smtClean="0">
                <a:solidFill>
                  <a:srgbClr val="073F89"/>
                </a:solidFill>
              </a:rPr>
              <a:t>; 2000-2009; Russia</a:t>
            </a:r>
            <a:endParaRPr lang="ru-RU" sz="1400" dirty="0">
              <a:solidFill>
                <a:srgbClr val="073F89"/>
              </a:solidFill>
            </a:endParaRPr>
          </a:p>
        </p:txBody>
      </p:sp>
      <p:sp>
        <p:nvSpPr>
          <p:cNvPr id="107524" name="Rectangle 9"/>
          <p:cNvSpPr>
            <a:spLocks noGrp="1" noChangeArrowheads="1"/>
          </p:cNvSpPr>
          <p:nvPr>
            <p:ph type="title"/>
          </p:nvPr>
        </p:nvSpPr>
        <p:spPr/>
        <p:txBody>
          <a:bodyPr/>
          <a:lstStyle/>
          <a:p>
            <a:pPr eaLnBrk="1" hangingPunct="1"/>
            <a:r>
              <a:rPr lang="en-US" smtClean="0"/>
              <a:t>Model of freight car with three-piece bogies</a:t>
            </a:r>
            <a:r>
              <a:rPr lang="ru-RU" smtClean="0"/>
              <a:t> 18-100, 18-578</a:t>
            </a:r>
          </a:p>
        </p:txBody>
      </p:sp>
      <p:pic>
        <p:nvPicPr>
          <p:cNvPr id="107525" name="Picture 13"/>
          <p:cNvPicPr>
            <a:picLocks noChangeAspect="1" noChangeArrowheads="1"/>
          </p:cNvPicPr>
          <p:nvPr/>
        </p:nvPicPr>
        <p:blipFill>
          <a:blip r:embed="rId3" cstate="print"/>
          <a:srcRect/>
          <a:stretch>
            <a:fillRect/>
          </a:stretch>
        </p:blipFill>
        <p:spPr bwMode="auto">
          <a:xfrm>
            <a:off x="179388" y="3030538"/>
            <a:ext cx="4740275" cy="2887662"/>
          </a:xfrm>
          <a:prstGeom prst="rect">
            <a:avLst/>
          </a:prstGeom>
          <a:noFill/>
          <a:ln w="9525">
            <a:noFill/>
            <a:miter lim="800000"/>
            <a:headEnd/>
            <a:tailEnd/>
          </a:ln>
        </p:spPr>
      </p:pic>
      <p:pic>
        <p:nvPicPr>
          <p:cNvPr id="107526" name="Picture 14"/>
          <p:cNvPicPr>
            <a:picLocks noChangeAspect="1" noChangeArrowheads="1"/>
          </p:cNvPicPr>
          <p:nvPr/>
        </p:nvPicPr>
        <p:blipFill>
          <a:blip r:embed="rId4" cstate="print"/>
          <a:srcRect/>
          <a:stretch>
            <a:fillRect/>
          </a:stretch>
        </p:blipFill>
        <p:spPr bwMode="auto">
          <a:xfrm>
            <a:off x="5114925" y="909638"/>
            <a:ext cx="3779838" cy="2303462"/>
          </a:xfrm>
          <a:prstGeom prst="rect">
            <a:avLst/>
          </a:prstGeom>
          <a:noFill/>
          <a:ln w="9525">
            <a:noFill/>
            <a:miter lim="800000"/>
            <a:headEnd/>
            <a:tailEnd/>
          </a:ln>
        </p:spPr>
      </p:pic>
      <p:pic>
        <p:nvPicPr>
          <p:cNvPr id="107527" name="Picture 15"/>
          <p:cNvPicPr>
            <a:picLocks noChangeAspect="1" noChangeArrowheads="1"/>
          </p:cNvPicPr>
          <p:nvPr/>
        </p:nvPicPr>
        <p:blipFill>
          <a:blip r:embed="rId5" cstate="print"/>
          <a:srcRect/>
          <a:stretch>
            <a:fillRect/>
          </a:stretch>
        </p:blipFill>
        <p:spPr bwMode="auto">
          <a:xfrm>
            <a:off x="657225" y="827088"/>
            <a:ext cx="3914775" cy="2386012"/>
          </a:xfrm>
          <a:prstGeom prst="rect">
            <a:avLst/>
          </a:prstGeom>
          <a:noFill/>
          <a:ln w="9525">
            <a:noFill/>
            <a:miter lim="800000"/>
            <a:headEnd/>
            <a:tailEnd/>
          </a:ln>
        </p:spPr>
      </p:pic>
      <p:pic>
        <p:nvPicPr>
          <p:cNvPr id="107528" name="Picture 9"/>
          <p:cNvPicPr>
            <a:picLocks noChangeAspect="1" noChangeArrowheads="1"/>
          </p:cNvPicPr>
          <p:nvPr/>
        </p:nvPicPr>
        <p:blipFill>
          <a:blip r:embed="rId6" cstate="print"/>
          <a:srcRect/>
          <a:stretch>
            <a:fillRect/>
          </a:stretch>
        </p:blipFill>
        <p:spPr bwMode="auto">
          <a:xfrm>
            <a:off x="5067300" y="3352800"/>
            <a:ext cx="3892550" cy="265112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Rectangle 2"/>
          <p:cNvSpPr>
            <a:spLocks noGrp="1" noChangeArrowheads="1"/>
          </p:cNvSpPr>
          <p:nvPr>
            <p:ph type="title"/>
          </p:nvPr>
        </p:nvSpPr>
        <p:spPr/>
        <p:txBody>
          <a:bodyPr/>
          <a:lstStyle/>
          <a:p>
            <a:pPr eaLnBrk="1" hangingPunct="1"/>
            <a:r>
              <a:rPr lang="en-US" sz="1800" dirty="0" smtClean="0"/>
              <a:t>Friction system of three-piece bogie</a:t>
            </a:r>
            <a:endParaRPr lang="ru-RU" sz="1800" dirty="0" smtClean="0"/>
          </a:p>
        </p:txBody>
      </p:sp>
      <p:pic>
        <p:nvPicPr>
          <p:cNvPr id="32772" name="Picture 4" descr="1"/>
          <p:cNvPicPr>
            <a:picLocks noChangeAspect="1" noChangeArrowheads="1"/>
          </p:cNvPicPr>
          <p:nvPr/>
        </p:nvPicPr>
        <p:blipFill>
          <a:blip r:embed="rId3" cstate="print"/>
          <a:srcRect/>
          <a:stretch>
            <a:fillRect/>
          </a:stretch>
        </p:blipFill>
        <p:spPr bwMode="auto">
          <a:xfrm>
            <a:off x="4564063" y="914400"/>
            <a:ext cx="1866900" cy="2155825"/>
          </a:xfrm>
          <a:prstGeom prst="rect">
            <a:avLst/>
          </a:prstGeom>
          <a:noFill/>
          <a:ln w="9525">
            <a:noFill/>
            <a:miter lim="800000"/>
            <a:headEnd/>
            <a:tailEnd/>
          </a:ln>
        </p:spPr>
      </p:pic>
      <p:pic>
        <p:nvPicPr>
          <p:cNvPr id="32773" name="Picture 5" descr="1"/>
          <p:cNvPicPr>
            <a:picLocks noChangeAspect="1" noChangeArrowheads="1"/>
          </p:cNvPicPr>
          <p:nvPr/>
        </p:nvPicPr>
        <p:blipFill>
          <a:blip r:embed="rId4" cstate="print"/>
          <a:srcRect/>
          <a:stretch>
            <a:fillRect/>
          </a:stretch>
        </p:blipFill>
        <p:spPr bwMode="auto">
          <a:xfrm>
            <a:off x="6469063" y="914400"/>
            <a:ext cx="2520950" cy="1995488"/>
          </a:xfrm>
          <a:prstGeom prst="rect">
            <a:avLst/>
          </a:prstGeom>
          <a:noFill/>
          <a:ln w="9525">
            <a:noFill/>
            <a:miter lim="800000"/>
            <a:headEnd/>
            <a:tailEnd/>
          </a:ln>
        </p:spPr>
      </p:pic>
      <p:pic>
        <p:nvPicPr>
          <p:cNvPr id="32775" name="Picture 7" descr="1"/>
          <p:cNvPicPr>
            <a:picLocks noChangeAspect="1" noChangeArrowheads="1"/>
          </p:cNvPicPr>
          <p:nvPr/>
        </p:nvPicPr>
        <p:blipFill>
          <a:blip r:embed="rId5" cstate="print"/>
          <a:srcRect/>
          <a:stretch>
            <a:fillRect/>
          </a:stretch>
        </p:blipFill>
        <p:spPr bwMode="auto">
          <a:xfrm>
            <a:off x="6926263" y="3124200"/>
            <a:ext cx="1866900" cy="2155825"/>
          </a:xfrm>
          <a:prstGeom prst="rect">
            <a:avLst/>
          </a:prstGeom>
          <a:noFill/>
          <a:ln w="9525">
            <a:noFill/>
            <a:miter lim="800000"/>
            <a:headEnd/>
            <a:tailEnd/>
          </a:ln>
        </p:spPr>
      </p:pic>
      <p:sp>
        <p:nvSpPr>
          <p:cNvPr id="32776" name="Text Box 9"/>
          <p:cNvSpPr txBox="1">
            <a:spLocks noChangeArrowheads="1"/>
          </p:cNvSpPr>
          <p:nvPr/>
        </p:nvSpPr>
        <p:spPr bwMode="auto">
          <a:xfrm>
            <a:off x="1612900" y="4460875"/>
            <a:ext cx="1425575" cy="304800"/>
          </a:xfrm>
          <a:prstGeom prst="rect">
            <a:avLst/>
          </a:prstGeom>
          <a:solidFill>
            <a:srgbClr val="CCECFF"/>
          </a:solidFill>
          <a:ln w="9525">
            <a:noFill/>
            <a:miter lim="800000"/>
            <a:headEnd/>
            <a:tailEnd/>
          </a:ln>
        </p:spPr>
        <p:txBody>
          <a:bodyPr wrap="none">
            <a:spAutoFit/>
          </a:bodyPr>
          <a:lstStyle/>
          <a:p>
            <a:r>
              <a:rPr lang="en-US" sz="1400" dirty="0">
                <a:solidFill>
                  <a:srgbClr val="073F89"/>
                </a:solidFill>
              </a:rPr>
              <a:t>Friction wedges</a:t>
            </a:r>
            <a:endParaRPr lang="ru-RU" sz="1400" dirty="0">
              <a:solidFill>
                <a:srgbClr val="073F89"/>
              </a:solidFill>
            </a:endParaRPr>
          </a:p>
        </p:txBody>
      </p:sp>
      <p:sp>
        <p:nvSpPr>
          <p:cNvPr id="32777" name="Text Box 10"/>
          <p:cNvSpPr txBox="1">
            <a:spLocks noChangeArrowheads="1"/>
          </p:cNvSpPr>
          <p:nvPr/>
        </p:nvSpPr>
        <p:spPr bwMode="auto">
          <a:xfrm>
            <a:off x="5599113" y="5715000"/>
            <a:ext cx="2439987" cy="304800"/>
          </a:xfrm>
          <a:prstGeom prst="rect">
            <a:avLst/>
          </a:prstGeom>
          <a:solidFill>
            <a:srgbClr val="CCECFF"/>
          </a:solidFill>
          <a:ln w="9525">
            <a:noFill/>
            <a:miter lim="800000"/>
            <a:headEnd/>
            <a:tailEnd/>
          </a:ln>
        </p:spPr>
        <p:txBody>
          <a:bodyPr wrap="none">
            <a:spAutoFit/>
          </a:bodyPr>
          <a:lstStyle/>
          <a:p>
            <a:pPr algn="ctr"/>
            <a:r>
              <a:rPr lang="en-US" sz="1400">
                <a:solidFill>
                  <a:srgbClr val="073F89"/>
                </a:solidFill>
              </a:rPr>
              <a:t>Contact points for the wedge</a:t>
            </a:r>
            <a:endParaRPr lang="ru-RU" sz="1400">
              <a:solidFill>
                <a:srgbClr val="073F89"/>
              </a:solidFill>
            </a:endParaRPr>
          </a:p>
        </p:txBody>
      </p:sp>
      <p:pic>
        <p:nvPicPr>
          <p:cNvPr id="235524" name="Picture 4"/>
          <p:cNvPicPr>
            <a:picLocks noChangeAspect="1" noChangeArrowheads="1"/>
          </p:cNvPicPr>
          <p:nvPr/>
        </p:nvPicPr>
        <p:blipFill>
          <a:blip r:embed="rId6" cstate="print"/>
          <a:srcRect/>
          <a:stretch>
            <a:fillRect/>
          </a:stretch>
        </p:blipFill>
        <p:spPr bwMode="auto">
          <a:xfrm>
            <a:off x="4730750" y="3217863"/>
            <a:ext cx="2019300" cy="2428875"/>
          </a:xfrm>
          <a:prstGeom prst="rect">
            <a:avLst/>
          </a:prstGeom>
          <a:noFill/>
          <a:ln w="9525">
            <a:noFill/>
            <a:miter lim="800000"/>
            <a:headEnd/>
            <a:tailEnd/>
          </a:ln>
        </p:spPr>
      </p:pic>
      <p:pic>
        <p:nvPicPr>
          <p:cNvPr id="235525" name="Picture 5"/>
          <p:cNvPicPr>
            <a:picLocks noChangeAspect="1" noChangeArrowheads="1"/>
          </p:cNvPicPr>
          <p:nvPr/>
        </p:nvPicPr>
        <p:blipFill>
          <a:blip r:embed="rId7" cstate="print"/>
          <a:srcRect/>
          <a:stretch>
            <a:fillRect/>
          </a:stretch>
        </p:blipFill>
        <p:spPr bwMode="auto">
          <a:xfrm>
            <a:off x="196629" y="1395413"/>
            <a:ext cx="4375371" cy="2833687"/>
          </a:xfrm>
          <a:prstGeom prst="rect">
            <a:avLst/>
          </a:prstGeom>
          <a:noFill/>
          <a:ln w="9525">
            <a:noFill/>
            <a:miter lim="800000"/>
            <a:headEnd/>
            <a:tailEnd/>
          </a:ln>
        </p:spPr>
      </p:pic>
      <p:sp>
        <p:nvSpPr>
          <p:cNvPr id="14" name="Text Box 6"/>
          <p:cNvSpPr txBox="1">
            <a:spLocks noChangeArrowheads="1"/>
          </p:cNvSpPr>
          <p:nvPr/>
        </p:nvSpPr>
        <p:spPr bwMode="auto">
          <a:xfrm>
            <a:off x="341313" y="5257800"/>
            <a:ext cx="3367087" cy="523220"/>
          </a:xfrm>
          <a:prstGeom prst="rect">
            <a:avLst/>
          </a:prstGeom>
          <a:noFill/>
          <a:ln w="9525">
            <a:noFill/>
            <a:miter lim="800000"/>
            <a:headEnd/>
            <a:tailEnd/>
          </a:ln>
        </p:spPr>
        <p:txBody>
          <a:bodyPr wrap="square">
            <a:spAutoFit/>
          </a:bodyPr>
          <a:lstStyle/>
          <a:p>
            <a:pPr>
              <a:spcBef>
                <a:spcPct val="50000"/>
              </a:spcBef>
            </a:pPr>
            <a:r>
              <a:rPr lang="en-US" sz="1400" dirty="0">
                <a:latin typeface="Arial" charset="0"/>
              </a:rPr>
              <a:t>Model has 114 degrees of </a:t>
            </a:r>
            <a:r>
              <a:rPr lang="en-US" sz="1400" dirty="0" smtClean="0">
                <a:latin typeface="Arial" charset="0"/>
              </a:rPr>
              <a:t>freedom and more </a:t>
            </a:r>
            <a:r>
              <a:rPr lang="en-US" sz="1400" dirty="0">
                <a:latin typeface="Arial" charset="0"/>
              </a:rPr>
              <a:t>than 250 contact interactions</a:t>
            </a:r>
            <a:endParaRPr lang="ru-RU" sz="1400" dirty="0">
              <a:latin typeface="Arial" charset="0"/>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3"/>
          <p:cNvSpPr>
            <a:spLocks noGrp="1" noChangeArrowheads="1"/>
          </p:cNvSpPr>
          <p:nvPr>
            <p:ph type="title" idx="4294967295"/>
          </p:nvPr>
        </p:nvSpPr>
        <p:spPr/>
        <p:txBody>
          <a:bodyPr/>
          <a:lstStyle/>
          <a:p>
            <a:pPr eaLnBrk="1" hangingPunct="1"/>
            <a:r>
              <a:rPr lang="en-US" sz="1800" dirty="0" smtClean="0"/>
              <a:t>Friction system of three-piece bogie</a:t>
            </a:r>
            <a:endParaRPr lang="ru-RU" sz="1800" dirty="0" smtClean="0"/>
          </a:p>
        </p:txBody>
      </p:sp>
      <p:sp>
        <p:nvSpPr>
          <p:cNvPr id="108547" name="Rectangle 11"/>
          <p:cNvSpPr>
            <a:spLocks noChangeArrowheads="1"/>
          </p:cNvSpPr>
          <p:nvPr/>
        </p:nvSpPr>
        <p:spPr bwMode="auto">
          <a:xfrm>
            <a:off x="1319213" y="5184775"/>
            <a:ext cx="5832475" cy="304800"/>
          </a:xfrm>
          <a:prstGeom prst="rect">
            <a:avLst/>
          </a:prstGeom>
          <a:solidFill>
            <a:srgbClr val="CCECFF"/>
          </a:solidFill>
          <a:ln w="9525">
            <a:noFill/>
            <a:miter lim="800000"/>
            <a:headEnd/>
            <a:tailEnd/>
          </a:ln>
        </p:spPr>
        <p:txBody>
          <a:bodyPr lIns="0" tIns="46800" rIns="0">
            <a:spAutoFit/>
          </a:bodyPr>
          <a:lstStyle/>
          <a:p>
            <a:pPr algn="ctr"/>
            <a:r>
              <a:rPr lang="en-US" sz="1400">
                <a:solidFill>
                  <a:srgbClr val="073F89"/>
                </a:solidFill>
              </a:rPr>
              <a:t>Simulation of dynamics of a system with wedge dampers</a:t>
            </a:r>
            <a:endParaRPr lang="ru-RU" sz="1400">
              <a:solidFill>
                <a:srgbClr val="073F89"/>
              </a:solidFill>
            </a:endParaRPr>
          </a:p>
        </p:txBody>
      </p:sp>
      <p:pic>
        <p:nvPicPr>
          <p:cNvPr id="72716" name="wedgetest.avi">
            <a:hlinkClick r:id="" action="ppaction://media"/>
          </p:cNvPr>
          <p:cNvPicPr>
            <a:picLocks noRot="1" noChangeAspect="1" noChangeArrowheads="1"/>
          </p:cNvPicPr>
          <p:nvPr>
            <a:videoFile r:link="rId1"/>
          </p:nvPr>
        </p:nvPicPr>
        <p:blipFill>
          <a:blip r:embed="rId5" cstate="print"/>
          <a:srcRect/>
          <a:stretch>
            <a:fillRect/>
          </a:stretch>
        </p:blipFill>
        <p:spPr bwMode="auto">
          <a:xfrm>
            <a:off x="560388" y="1054100"/>
            <a:ext cx="3800475" cy="1971675"/>
          </a:xfrm>
          <a:prstGeom prst="rect">
            <a:avLst/>
          </a:prstGeom>
          <a:noFill/>
          <a:ln w="9525">
            <a:noFill/>
            <a:miter lim="800000"/>
            <a:headEnd/>
            <a:tailEnd/>
          </a:ln>
        </p:spPr>
      </p:pic>
      <p:pic>
        <p:nvPicPr>
          <p:cNvPr id="72717" name="wtest1.avi">
            <a:hlinkClick r:id="" action="ppaction://media"/>
          </p:cNvPr>
          <p:cNvPicPr>
            <a:picLocks noRot="1" noChangeAspect="1" noChangeArrowheads="1"/>
          </p:cNvPicPr>
          <p:nvPr>
            <a:videoFile r:link="rId2"/>
          </p:nvPr>
        </p:nvPicPr>
        <p:blipFill>
          <a:blip r:embed="rId6" cstate="print"/>
          <a:srcRect/>
          <a:stretch>
            <a:fillRect/>
          </a:stretch>
        </p:blipFill>
        <p:spPr bwMode="auto">
          <a:xfrm>
            <a:off x="5314950" y="2322513"/>
            <a:ext cx="2943225" cy="2657475"/>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2716"/>
                                        </p:tgtEl>
                                      </p:cBhvr>
                                    </p:cmd>
                                  </p:childTnLst>
                                </p:cTn>
                              </p:par>
                              <p:par>
                                <p:cTn id="7" presetID="1" presetClass="mediacall" presetSubtype="0" fill="hold" nodeType="withEffect">
                                  <p:stCondLst>
                                    <p:cond delay="0"/>
                                  </p:stCondLst>
                                  <p:childTnLst>
                                    <p:cmd type="call" cmd="playFrom(0.0)">
                                      <p:cBhvr>
                                        <p:cTn id="8" dur="1" fill="hold"/>
                                        <p:tgtEl>
                                          <p:spTgt spid="7271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9" repeatCount="indefinite" fill="hold" display="0">
                  <p:stCondLst>
                    <p:cond delay="indefinite"/>
                  </p:stCondLst>
                  <p:endCondLst>
                    <p:cond evt="onPrev" delay="0">
                      <p:tgtEl>
                        <p:sldTgt/>
                      </p:tgtEl>
                    </p:cond>
                  </p:endCondLst>
                </p:cTn>
                <p:tgtEl>
                  <p:spTgt spid="72716"/>
                </p:tgtEl>
              </p:cMediaNode>
            </p:video>
            <p:seq concurrent="1" nextAc="seek">
              <p:cTn id="10" restart="whenNotActive" fill="hold" evtFilter="cancelBubble" nodeType="interactiveSeq">
                <p:stCondLst>
                  <p:cond evt="onClick" delay="0">
                    <p:tgtEl>
                      <p:spTgt spid="72716"/>
                    </p:tgtEl>
                  </p:cond>
                </p:stCondLst>
                <p:endSync evt="end" delay="0">
                  <p:rtn val="all"/>
                </p:endSync>
                <p:childTnLst>
                  <p:par>
                    <p:cTn id="11" fill="hold">
                      <p:stCondLst>
                        <p:cond delay="0"/>
                      </p:stCondLst>
                      <p:childTnLst>
                        <p:par>
                          <p:cTn id="12" fill="hold">
                            <p:stCondLst>
                              <p:cond delay="0"/>
                            </p:stCondLst>
                            <p:childTnLst>
                              <p:par>
                                <p:cTn id="13" presetID="2" presetClass="mediacall" presetSubtype="0" fill="hold" nodeType="clickEffect">
                                  <p:stCondLst>
                                    <p:cond delay="0"/>
                                  </p:stCondLst>
                                  <p:childTnLst>
                                    <p:cmd type="call" cmd="togglePause">
                                      <p:cBhvr>
                                        <p:cTn id="14" dur="1" fill="hold"/>
                                        <p:tgtEl>
                                          <p:spTgt spid="72716"/>
                                        </p:tgtEl>
                                      </p:cBhvr>
                                    </p:cmd>
                                  </p:childTnLst>
                                </p:cTn>
                              </p:par>
                            </p:childTnLst>
                          </p:cTn>
                        </p:par>
                      </p:childTnLst>
                    </p:cTn>
                  </p:par>
                </p:childTnLst>
              </p:cTn>
              <p:nextCondLst>
                <p:cond evt="onClick" delay="0">
                  <p:tgtEl>
                    <p:spTgt spid="72716"/>
                  </p:tgtEl>
                </p:cond>
              </p:nextCondLst>
            </p:seq>
            <p:video>
              <p:cMediaNode>
                <p:cTn id="15" repeatCount="indefinite" fill="hold" display="0">
                  <p:stCondLst>
                    <p:cond delay="indefinite"/>
                  </p:stCondLst>
                  <p:endCondLst>
                    <p:cond evt="onPrev" delay="0">
                      <p:tgtEl>
                        <p:sldTgt/>
                      </p:tgtEl>
                    </p:cond>
                  </p:endCondLst>
                </p:cTn>
                <p:tgtEl>
                  <p:spTgt spid="72717"/>
                </p:tgtEl>
              </p:cMediaNode>
            </p:video>
            <p:seq concurrent="1" nextAc="seek">
              <p:cTn id="16" restart="whenNotActive" fill="hold" evtFilter="cancelBubble" nodeType="interactiveSeq">
                <p:stCondLst>
                  <p:cond evt="onClick" delay="0">
                    <p:tgtEl>
                      <p:spTgt spid="72717"/>
                    </p:tgtEl>
                  </p:cond>
                </p:stCondLst>
                <p:endSync evt="end" delay="0">
                  <p:rtn val="all"/>
                </p:endSync>
                <p:childTnLst>
                  <p:par>
                    <p:cTn id="17" fill="hold">
                      <p:stCondLst>
                        <p:cond delay="0"/>
                      </p:stCondLst>
                      <p:childTnLst>
                        <p:par>
                          <p:cTn id="18" fill="hold">
                            <p:stCondLst>
                              <p:cond delay="0"/>
                            </p:stCondLst>
                            <p:childTnLst>
                              <p:par>
                                <p:cTn id="19" presetID="2" presetClass="mediacall" presetSubtype="0" fill="hold" nodeType="clickEffect">
                                  <p:stCondLst>
                                    <p:cond delay="0"/>
                                  </p:stCondLst>
                                  <p:childTnLst>
                                    <p:cmd type="call" cmd="togglePause">
                                      <p:cBhvr>
                                        <p:cTn id="20" dur="1" fill="hold"/>
                                        <p:tgtEl>
                                          <p:spTgt spid="72717"/>
                                        </p:tgtEl>
                                      </p:cBhvr>
                                    </p:cmd>
                                  </p:childTnLst>
                                </p:cTn>
                              </p:par>
                            </p:childTnLst>
                          </p:cTn>
                        </p:par>
                      </p:childTnLst>
                    </p:cTn>
                  </p:par>
                </p:childTnLst>
              </p:cTn>
              <p:nextCondLst>
                <p:cond evt="onClick" delay="0">
                  <p:tgtEl>
                    <p:spTgt spid="72717"/>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3"/>
          <p:cNvSpPr>
            <a:spLocks noGrp="1" noChangeArrowheads="1"/>
          </p:cNvSpPr>
          <p:nvPr>
            <p:ph type="title" idx="4294967295"/>
          </p:nvPr>
        </p:nvSpPr>
        <p:spPr/>
        <p:txBody>
          <a:bodyPr/>
          <a:lstStyle/>
          <a:p>
            <a:pPr eaLnBrk="1" hangingPunct="1"/>
            <a:r>
              <a:rPr lang="en-US" sz="1800" dirty="0" smtClean="0"/>
              <a:t>Three-piece bogie by </a:t>
            </a:r>
            <a:r>
              <a:rPr lang="en-US" sz="1800" dirty="0" err="1" smtClean="0"/>
              <a:t>AmstedRail</a:t>
            </a:r>
            <a:endParaRPr lang="ru-RU" sz="1800" dirty="0" smtClean="0"/>
          </a:p>
        </p:txBody>
      </p:sp>
      <p:sp>
        <p:nvSpPr>
          <p:cNvPr id="109571" name="Rectangle 18"/>
          <p:cNvSpPr>
            <a:spLocks noChangeArrowheads="1"/>
          </p:cNvSpPr>
          <p:nvPr/>
        </p:nvSpPr>
        <p:spPr bwMode="auto">
          <a:xfrm>
            <a:off x="438150" y="5961063"/>
            <a:ext cx="3765550" cy="314325"/>
          </a:xfrm>
          <a:prstGeom prst="rect">
            <a:avLst/>
          </a:prstGeom>
          <a:solidFill>
            <a:srgbClr val="CCECFF"/>
          </a:solidFill>
          <a:ln w="9525">
            <a:noFill/>
            <a:miter lim="800000"/>
            <a:headEnd/>
            <a:tailEnd/>
          </a:ln>
        </p:spPr>
        <p:txBody>
          <a:bodyPr lIns="0" tIns="46800" rIns="0">
            <a:spAutoFit/>
          </a:bodyPr>
          <a:lstStyle/>
          <a:p>
            <a:pPr algn="ctr" eaLnBrk="0" hangingPunct="0"/>
            <a:r>
              <a:rPr lang="en-US" sz="1400" dirty="0">
                <a:solidFill>
                  <a:srgbClr val="073F89"/>
                </a:solidFill>
              </a:rPr>
              <a:t>Three-piece bogie by </a:t>
            </a:r>
            <a:r>
              <a:rPr lang="en-US" sz="1400" dirty="0" err="1">
                <a:solidFill>
                  <a:srgbClr val="073F89"/>
                </a:solidFill>
              </a:rPr>
              <a:t>AmstedRail</a:t>
            </a:r>
            <a:r>
              <a:rPr lang="en-US" sz="1400" dirty="0">
                <a:solidFill>
                  <a:srgbClr val="073F89"/>
                </a:solidFill>
              </a:rPr>
              <a:t>, USA, 2008</a:t>
            </a:r>
            <a:endParaRPr lang="ru-RU" sz="1400" dirty="0">
              <a:solidFill>
                <a:srgbClr val="073F89"/>
              </a:solidFill>
            </a:endParaRPr>
          </a:p>
        </p:txBody>
      </p:sp>
      <p:pic>
        <p:nvPicPr>
          <p:cNvPr id="109572" name="Рисунок 4" descr="bogie.bmp"/>
          <p:cNvPicPr>
            <a:picLocks noChangeAspect="1"/>
          </p:cNvPicPr>
          <p:nvPr/>
        </p:nvPicPr>
        <p:blipFill>
          <a:blip r:embed="rId3" cstate="print"/>
          <a:srcRect l="9792" t="6529" r="10208"/>
          <a:stretch>
            <a:fillRect/>
          </a:stretch>
        </p:blipFill>
        <p:spPr bwMode="auto">
          <a:xfrm>
            <a:off x="562317" y="704193"/>
            <a:ext cx="8019366" cy="515006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0099" name="Picture 3"/>
          <p:cNvPicPr>
            <a:picLocks noChangeAspect="1" noChangeArrowheads="1"/>
          </p:cNvPicPr>
          <p:nvPr/>
        </p:nvPicPr>
        <p:blipFill>
          <a:blip r:embed="rId2" cstate="print"/>
          <a:srcRect/>
          <a:stretch>
            <a:fillRect/>
          </a:stretch>
        </p:blipFill>
        <p:spPr bwMode="auto">
          <a:xfrm>
            <a:off x="660400" y="641673"/>
            <a:ext cx="7823200" cy="5066656"/>
          </a:xfrm>
          <a:prstGeom prst="rect">
            <a:avLst/>
          </a:prstGeom>
          <a:noFill/>
          <a:ln w="9525">
            <a:noFill/>
            <a:miter lim="800000"/>
            <a:headEnd/>
            <a:tailEnd/>
          </a:ln>
        </p:spPr>
      </p:pic>
      <p:sp>
        <p:nvSpPr>
          <p:cNvPr id="3" name="Rectangle 3"/>
          <p:cNvSpPr txBox="1">
            <a:spLocks noChangeArrowheads="1"/>
          </p:cNvSpPr>
          <p:nvPr/>
        </p:nvSpPr>
        <p:spPr bwMode="auto">
          <a:xfrm>
            <a:off x="566738" y="161925"/>
            <a:ext cx="8334375" cy="225425"/>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0" cap="none" spc="0" normalizeH="0" baseline="0" noProof="0" dirty="0" smtClean="0">
                <a:ln>
                  <a:noFill/>
                </a:ln>
                <a:solidFill>
                  <a:srgbClr val="073F89"/>
                </a:solidFill>
                <a:effectLst/>
                <a:uLnTx/>
                <a:uFillTx/>
                <a:latin typeface="+mj-lt"/>
                <a:ea typeface="+mj-ea"/>
                <a:cs typeface="+mj-cs"/>
              </a:rPr>
              <a:t>Three-piece</a:t>
            </a:r>
            <a:r>
              <a:rPr kumimoji="0" lang="ru-RU" sz="1800" b="0" i="0" u="none" strike="noStrike" kern="0" cap="none" spc="0" normalizeH="0" baseline="0" noProof="0" dirty="0" smtClean="0">
                <a:ln>
                  <a:noFill/>
                </a:ln>
                <a:solidFill>
                  <a:srgbClr val="073F89"/>
                </a:solidFill>
                <a:effectLst/>
                <a:uLnTx/>
                <a:uFillTx/>
                <a:latin typeface="+mj-lt"/>
                <a:ea typeface="+mj-ea"/>
                <a:cs typeface="+mj-cs"/>
              </a:rPr>
              <a:t> </a:t>
            </a:r>
            <a:r>
              <a:rPr kumimoji="0" lang="en-US" sz="1800" b="0" i="0" u="none" strike="noStrike" kern="0" cap="none" spc="0" normalizeH="0" baseline="0" noProof="0" dirty="0" smtClean="0">
                <a:ln>
                  <a:noFill/>
                </a:ln>
                <a:solidFill>
                  <a:srgbClr val="073F89"/>
                </a:solidFill>
                <a:effectLst/>
                <a:uLnTx/>
                <a:uFillTx/>
                <a:latin typeface="+mj-lt"/>
                <a:ea typeface="+mj-ea"/>
                <a:cs typeface="+mj-cs"/>
              </a:rPr>
              <a:t>bogie K6,</a:t>
            </a:r>
            <a:r>
              <a:rPr kumimoji="0" lang="en-US" sz="1800" b="0" i="0" u="none" strike="noStrike" kern="0" cap="none" spc="0" normalizeH="0" noProof="0" dirty="0" smtClean="0">
                <a:ln>
                  <a:noFill/>
                </a:ln>
                <a:solidFill>
                  <a:srgbClr val="073F89"/>
                </a:solidFill>
                <a:effectLst/>
                <a:uLnTx/>
                <a:uFillTx/>
                <a:latin typeface="+mj-lt"/>
                <a:ea typeface="+mj-ea"/>
                <a:cs typeface="+mj-cs"/>
              </a:rPr>
              <a:t> China</a:t>
            </a:r>
            <a:endParaRPr kumimoji="0" lang="ru-RU" sz="1800" b="0" i="0" u="none" strike="noStrike" kern="0" cap="none" spc="0" normalizeH="0" baseline="0" noProof="0" dirty="0" smtClean="0">
              <a:ln>
                <a:noFill/>
              </a:ln>
              <a:solidFill>
                <a:srgbClr val="073F89"/>
              </a:solidFill>
              <a:effectLst/>
              <a:uLnTx/>
              <a:uFillTx/>
              <a:latin typeface="+mj-lt"/>
              <a:ea typeface="+mj-ea"/>
              <a:cs typeface="+mj-cs"/>
            </a:endParaRPr>
          </a:p>
        </p:txBody>
      </p:sp>
      <p:sp>
        <p:nvSpPr>
          <p:cNvPr id="7" name="Rectangle 18"/>
          <p:cNvSpPr>
            <a:spLocks noChangeArrowheads="1"/>
          </p:cNvSpPr>
          <p:nvPr/>
        </p:nvSpPr>
        <p:spPr bwMode="auto">
          <a:xfrm>
            <a:off x="438150" y="5961063"/>
            <a:ext cx="5441950" cy="308867"/>
          </a:xfrm>
          <a:prstGeom prst="rect">
            <a:avLst/>
          </a:prstGeom>
          <a:solidFill>
            <a:srgbClr val="CCECFF"/>
          </a:solidFill>
          <a:ln w="9525">
            <a:noFill/>
            <a:miter lim="800000"/>
            <a:headEnd/>
            <a:tailEnd/>
          </a:ln>
        </p:spPr>
        <p:txBody>
          <a:bodyPr wrap="square" lIns="0" tIns="46800" rIns="0">
            <a:spAutoFit/>
          </a:bodyPr>
          <a:lstStyle/>
          <a:p>
            <a:pPr algn="ctr" eaLnBrk="0" hangingPunct="0"/>
            <a:r>
              <a:rPr lang="en-US" sz="1400" dirty="0" smtClean="0">
                <a:solidFill>
                  <a:srgbClr val="073F89"/>
                </a:solidFill>
              </a:rPr>
              <a:t>Chinese three-piece bogie K6, model by SRI Ltd., China, 2009</a:t>
            </a:r>
            <a:endParaRPr lang="ru-RU" sz="1400" dirty="0">
              <a:solidFill>
                <a:srgbClr val="073F89"/>
              </a:solidFill>
            </a:endParaRPr>
          </a:p>
        </p:txBody>
      </p:sp>
      <p:sp>
        <p:nvSpPr>
          <p:cNvPr id="5" name="Выноска 1 4"/>
          <p:cNvSpPr/>
          <p:nvPr/>
        </p:nvSpPr>
        <p:spPr bwMode="auto">
          <a:xfrm flipH="1">
            <a:off x="355600" y="3581400"/>
            <a:ext cx="1803400" cy="635000"/>
          </a:xfrm>
          <a:prstGeom prst="borderCallout1">
            <a:avLst>
              <a:gd name="adj1" fmla="val 18750"/>
              <a:gd name="adj2" fmla="val -8333"/>
              <a:gd name="adj3" fmla="val -127711"/>
              <a:gd name="adj4" fmla="val -76362"/>
            </a:avLst>
          </a:prstGeom>
          <a:solidFill>
            <a:schemeClr val="accent1"/>
          </a:solidFill>
          <a:ln w="9525" cap="flat" cmpd="sng" algn="ctr">
            <a:solidFill>
              <a:schemeClr val="tx1"/>
            </a:solidFill>
            <a:prstDash val="solid"/>
            <a:round/>
            <a:headEnd type="none" w="med" len="med"/>
            <a:tailEnd type="none" w="med" len="med"/>
          </a:ln>
          <a:effectLst/>
        </p:spPr>
        <p:txBody>
          <a:bodyPr vert="horz" wrap="none" lIns="0" tIns="46800" rIns="0" bIns="45720" numCol="1" rtlCol="0" anchor="t" anchorCtr="0" compatLnSpc="1">
            <a:prstTxWarp prst="textNoShape">
              <a:avLst/>
            </a:prstTxWarp>
            <a:noAutofit/>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pitchFamily="34" charset="0"/>
              </a:rPr>
              <a:t>Diagonal</a:t>
            </a:r>
            <a:r>
              <a:rPr kumimoji="0" lang="en-US" sz="1800" b="0" i="0" u="none" strike="noStrike" cap="none" normalizeH="0" dirty="0" smtClean="0">
                <a:ln>
                  <a:noFill/>
                </a:ln>
                <a:solidFill>
                  <a:schemeClr val="tx1"/>
                </a:solidFill>
                <a:effectLst/>
                <a:latin typeface="Arial" pitchFamily="34" charset="0"/>
              </a:rPr>
              <a:t> cross </a:t>
            </a:r>
          </a:p>
          <a:p>
            <a:pPr marL="0" marR="0" indent="0" algn="ctr"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dirty="0" smtClean="0">
                <a:ln>
                  <a:noFill/>
                </a:ln>
                <a:solidFill>
                  <a:schemeClr val="tx1"/>
                </a:solidFill>
                <a:effectLst/>
                <a:latin typeface="Arial" pitchFamily="34" charset="0"/>
              </a:rPr>
              <a:t>braces</a:t>
            </a:r>
            <a:endParaRPr kumimoji="0" lang="ru-RU" sz="1800" b="0" i="0" u="none" strike="noStrike" cap="none" normalizeH="0" baseline="0" dirty="0" smtClean="0">
              <a:ln>
                <a:noFill/>
              </a:ln>
              <a:solidFill>
                <a:schemeClr val="tx1"/>
              </a:solidFill>
              <a:effectLst/>
              <a:latin typeface="Arial"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9234" name="Picture 2"/>
          <p:cNvPicPr>
            <a:picLocks noChangeAspect="1" noChangeArrowheads="1"/>
          </p:cNvPicPr>
          <p:nvPr/>
        </p:nvPicPr>
        <p:blipFill>
          <a:blip r:embed="rId2" cstate="print"/>
          <a:srcRect/>
          <a:stretch>
            <a:fillRect/>
          </a:stretch>
        </p:blipFill>
        <p:spPr bwMode="auto">
          <a:xfrm>
            <a:off x="256026" y="454519"/>
            <a:ext cx="5991768" cy="4280393"/>
          </a:xfrm>
          <a:prstGeom prst="rect">
            <a:avLst/>
          </a:prstGeom>
          <a:noFill/>
          <a:ln w="9525">
            <a:noFill/>
            <a:miter lim="800000"/>
            <a:headEnd/>
            <a:tailEnd/>
          </a:ln>
          <a:effectLst/>
        </p:spPr>
      </p:pic>
      <p:pic>
        <p:nvPicPr>
          <p:cNvPr id="4" name="Рисунок 3"/>
          <p:cNvPicPr/>
          <p:nvPr/>
        </p:nvPicPr>
        <p:blipFill>
          <a:blip r:embed="rId3" cstate="print"/>
          <a:srcRect/>
          <a:stretch>
            <a:fillRect/>
          </a:stretch>
        </p:blipFill>
        <p:spPr bwMode="auto">
          <a:xfrm>
            <a:off x="6335993" y="635084"/>
            <a:ext cx="2613644" cy="1689538"/>
          </a:xfrm>
          <a:prstGeom prst="rect">
            <a:avLst/>
          </a:prstGeom>
          <a:noFill/>
          <a:ln w="9525">
            <a:noFill/>
            <a:miter lim="800000"/>
            <a:headEnd/>
            <a:tailEnd/>
          </a:ln>
        </p:spPr>
      </p:pic>
      <p:pic>
        <p:nvPicPr>
          <p:cNvPr id="6" name="Рисунок 5"/>
          <p:cNvPicPr/>
          <p:nvPr/>
        </p:nvPicPr>
        <p:blipFill>
          <a:blip r:embed="rId4" cstate="print"/>
          <a:srcRect/>
          <a:stretch>
            <a:fillRect/>
          </a:stretch>
        </p:blipFill>
        <p:spPr bwMode="auto">
          <a:xfrm>
            <a:off x="6330073" y="2557435"/>
            <a:ext cx="2696548" cy="1743130"/>
          </a:xfrm>
          <a:prstGeom prst="rect">
            <a:avLst/>
          </a:prstGeom>
          <a:noFill/>
          <a:ln w="9525">
            <a:noFill/>
            <a:miter lim="800000"/>
            <a:headEnd/>
            <a:tailEnd/>
          </a:ln>
        </p:spPr>
      </p:pic>
      <p:sp>
        <p:nvSpPr>
          <p:cNvPr id="8" name="Rectangle 3"/>
          <p:cNvSpPr txBox="1">
            <a:spLocks noChangeArrowheads="1"/>
          </p:cNvSpPr>
          <p:nvPr/>
        </p:nvSpPr>
        <p:spPr bwMode="auto">
          <a:xfrm>
            <a:off x="566738" y="161925"/>
            <a:ext cx="8334375" cy="225425"/>
          </a:xfrm>
          <a:prstGeom prst="rect">
            <a:avLst/>
          </a:prstGeom>
          <a:noFill/>
          <a:ln w="9525">
            <a:noFill/>
            <a:miter lim="800000"/>
            <a:headEnd/>
            <a:tailEnd/>
          </a:ln>
        </p:spPr>
        <p:txBody>
          <a:bodyPr vert="horz" wrap="square" lIns="0" tIns="0" rIns="0" bIns="0" numCol="1" anchor="b"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0" cap="none" spc="0" normalizeH="0" baseline="0" noProof="0" dirty="0" smtClean="0">
                <a:ln>
                  <a:noFill/>
                </a:ln>
                <a:solidFill>
                  <a:srgbClr val="073F89"/>
                </a:solidFill>
                <a:effectLst/>
                <a:uLnTx/>
                <a:uFillTx/>
                <a:latin typeface="+mj-lt"/>
                <a:ea typeface="+mj-ea"/>
                <a:cs typeface="+mj-cs"/>
              </a:rPr>
              <a:t>Three-piece</a:t>
            </a:r>
            <a:r>
              <a:rPr kumimoji="0" lang="ru-RU" sz="1800" b="0" i="0" u="none" strike="noStrike" kern="0" cap="none" spc="0" normalizeH="0" baseline="0" noProof="0" dirty="0" smtClean="0">
                <a:ln>
                  <a:noFill/>
                </a:ln>
                <a:solidFill>
                  <a:srgbClr val="073F89"/>
                </a:solidFill>
                <a:effectLst/>
                <a:uLnTx/>
                <a:uFillTx/>
                <a:latin typeface="+mj-lt"/>
                <a:ea typeface="+mj-ea"/>
                <a:cs typeface="+mj-cs"/>
              </a:rPr>
              <a:t> </a:t>
            </a:r>
            <a:r>
              <a:rPr kumimoji="0" lang="en-US" sz="1800" b="0" i="0" u="none" strike="noStrike" kern="0" cap="none" spc="0" normalizeH="0" baseline="0" noProof="0" dirty="0" smtClean="0">
                <a:ln>
                  <a:noFill/>
                </a:ln>
                <a:solidFill>
                  <a:srgbClr val="073F89"/>
                </a:solidFill>
                <a:effectLst/>
                <a:uLnTx/>
                <a:uFillTx/>
                <a:latin typeface="+mj-lt"/>
                <a:ea typeface="+mj-ea"/>
                <a:cs typeface="+mj-cs"/>
              </a:rPr>
              <a:t>bogie 18-9810 and</a:t>
            </a:r>
            <a:r>
              <a:rPr kumimoji="0" lang="en-US" sz="1800" b="0" i="0" u="none" strike="noStrike" kern="0" cap="none" spc="0" normalizeH="0" noProof="0" dirty="0" smtClean="0">
                <a:ln>
                  <a:noFill/>
                </a:ln>
                <a:solidFill>
                  <a:srgbClr val="073F89"/>
                </a:solidFill>
                <a:effectLst/>
                <a:uLnTx/>
                <a:uFillTx/>
                <a:latin typeface="+mj-lt"/>
                <a:ea typeface="+mj-ea"/>
                <a:cs typeface="+mj-cs"/>
              </a:rPr>
              <a:t> </a:t>
            </a:r>
            <a:r>
              <a:rPr kumimoji="0" lang="en-US" sz="1800" b="0" i="0" u="none" strike="noStrike" kern="0" cap="none" spc="0" normalizeH="0" noProof="0" dirty="0" smtClean="0">
                <a:ln>
                  <a:noFill/>
                </a:ln>
                <a:solidFill>
                  <a:srgbClr val="073F89"/>
                </a:solidFill>
                <a:effectLst/>
                <a:uLnTx/>
                <a:uFillTx/>
                <a:latin typeface="+mj-lt"/>
                <a:ea typeface="+mj-ea"/>
                <a:cs typeface="+mj-cs"/>
              </a:rPr>
              <a:t>189855</a:t>
            </a:r>
            <a:endParaRPr kumimoji="0" lang="ru-RU" sz="1800" b="0" i="0" u="none" strike="noStrike" kern="0" cap="none" spc="0" normalizeH="0" baseline="0" noProof="0" dirty="0" smtClean="0">
              <a:ln>
                <a:noFill/>
              </a:ln>
              <a:solidFill>
                <a:srgbClr val="073F89"/>
              </a:solidFill>
              <a:effectLst/>
              <a:uLnTx/>
              <a:uFillTx/>
              <a:latin typeface="+mj-lt"/>
              <a:ea typeface="+mj-ea"/>
              <a:cs typeface="+mj-cs"/>
            </a:endParaRPr>
          </a:p>
        </p:txBody>
      </p:sp>
      <p:pic>
        <p:nvPicPr>
          <p:cNvPr id="9" name="Рисунок 8"/>
          <p:cNvPicPr/>
          <p:nvPr/>
        </p:nvPicPr>
        <p:blipFill>
          <a:blip r:embed="rId5" cstate="print"/>
          <a:srcRect/>
          <a:stretch>
            <a:fillRect/>
          </a:stretch>
        </p:blipFill>
        <p:spPr bwMode="auto">
          <a:xfrm>
            <a:off x="3591966" y="4557276"/>
            <a:ext cx="1602716" cy="1101501"/>
          </a:xfrm>
          <a:prstGeom prst="rect">
            <a:avLst/>
          </a:prstGeom>
          <a:noFill/>
          <a:ln w="9525">
            <a:solidFill>
              <a:schemeClr val="accent1"/>
            </a:solidFill>
            <a:miter lim="800000"/>
            <a:headEnd/>
            <a:tailEnd/>
          </a:ln>
        </p:spPr>
      </p:pic>
      <p:pic>
        <p:nvPicPr>
          <p:cNvPr id="10" name="Рисунок 9"/>
          <p:cNvPicPr/>
          <p:nvPr/>
        </p:nvPicPr>
        <p:blipFill>
          <a:blip r:embed="rId6" cstate="print"/>
          <a:srcRect/>
          <a:stretch>
            <a:fillRect/>
          </a:stretch>
        </p:blipFill>
        <p:spPr bwMode="auto">
          <a:xfrm>
            <a:off x="7130808" y="4550519"/>
            <a:ext cx="1630024" cy="1120272"/>
          </a:xfrm>
          <a:prstGeom prst="rect">
            <a:avLst/>
          </a:prstGeom>
          <a:noFill/>
          <a:ln w="9525">
            <a:solidFill>
              <a:schemeClr val="accent1"/>
            </a:solidFill>
            <a:miter lim="800000"/>
            <a:headEnd/>
            <a:tailEnd/>
          </a:ln>
        </p:spPr>
      </p:pic>
      <p:pic>
        <p:nvPicPr>
          <p:cNvPr id="11" name="Рисунок 10"/>
          <p:cNvPicPr/>
          <p:nvPr/>
        </p:nvPicPr>
        <p:blipFill>
          <a:blip r:embed="rId7" cstate="print"/>
          <a:srcRect/>
          <a:stretch>
            <a:fillRect/>
          </a:stretch>
        </p:blipFill>
        <p:spPr bwMode="auto">
          <a:xfrm>
            <a:off x="5336344" y="4552449"/>
            <a:ext cx="1624414" cy="1116412"/>
          </a:xfrm>
          <a:prstGeom prst="rect">
            <a:avLst/>
          </a:prstGeom>
          <a:noFill/>
          <a:ln w="9525">
            <a:solidFill>
              <a:schemeClr val="accent1"/>
            </a:solidFill>
            <a:miter lim="800000"/>
            <a:headEnd/>
            <a:tailEnd/>
          </a:ln>
        </p:spPr>
      </p:pic>
      <p:sp>
        <p:nvSpPr>
          <p:cNvPr id="12" name="Rectangle 18"/>
          <p:cNvSpPr>
            <a:spLocks noChangeArrowheads="1"/>
          </p:cNvSpPr>
          <p:nvPr/>
        </p:nvSpPr>
        <p:spPr bwMode="auto">
          <a:xfrm>
            <a:off x="438149" y="5961063"/>
            <a:ext cx="4943147" cy="308867"/>
          </a:xfrm>
          <a:prstGeom prst="rect">
            <a:avLst/>
          </a:prstGeom>
          <a:solidFill>
            <a:srgbClr val="CCECFF"/>
          </a:solidFill>
          <a:ln w="9525">
            <a:noFill/>
            <a:miter lim="800000"/>
            <a:headEnd/>
            <a:tailEnd/>
          </a:ln>
        </p:spPr>
        <p:txBody>
          <a:bodyPr wrap="square" lIns="0" tIns="46800" rIns="0">
            <a:spAutoFit/>
          </a:bodyPr>
          <a:lstStyle/>
          <a:p>
            <a:pPr algn="ctr" eaLnBrk="0" hangingPunct="0"/>
            <a:r>
              <a:rPr lang="en-US" sz="1400" dirty="0" smtClean="0">
                <a:solidFill>
                  <a:srgbClr val="073F89"/>
                </a:solidFill>
              </a:rPr>
              <a:t>Tikhvin Freight Car Building Plant, </a:t>
            </a:r>
            <a:r>
              <a:rPr lang="en-US" sz="1400" dirty="0" smtClean="0">
                <a:solidFill>
                  <a:srgbClr val="073F89"/>
                </a:solidFill>
              </a:rPr>
              <a:t>Tikhvin, Russia, 2012</a:t>
            </a:r>
            <a:r>
              <a:rPr lang="en-US" sz="1400" dirty="0" smtClean="0"/>
              <a:t> </a:t>
            </a:r>
            <a:endParaRPr lang="ru-RU" sz="1400" dirty="0">
              <a:solidFill>
                <a:srgbClr val="073F89"/>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ChangeArrowheads="1"/>
          </p:cNvSpPr>
          <p:nvPr/>
        </p:nvSpPr>
        <p:spPr bwMode="auto">
          <a:xfrm>
            <a:off x="241300" y="631825"/>
            <a:ext cx="8456613" cy="5792788"/>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342900" lvl="0" indent="-342900">
              <a:lnSpc>
                <a:spcPct val="140000"/>
              </a:lnSpc>
              <a:spcBef>
                <a:spcPct val="20000"/>
              </a:spcBef>
              <a:buClr>
                <a:srgbClr val="073F89"/>
              </a:buClr>
              <a:buFont typeface="Wingdings" pitchFamily="2" charset="2"/>
              <a:buChar char="è"/>
              <a:defRPr/>
            </a:pPr>
            <a:r>
              <a:rPr lang="en-US" sz="2000" kern="0" dirty="0" err="1" smtClean="0">
                <a:solidFill>
                  <a:srgbClr val="073F89"/>
                </a:solidFill>
              </a:rPr>
              <a:t>Multibody</a:t>
            </a:r>
            <a:r>
              <a:rPr lang="en-US" sz="2000" kern="0" dirty="0" smtClean="0">
                <a:solidFill>
                  <a:srgbClr val="073F89"/>
                </a:solidFill>
              </a:rPr>
              <a:t> model of three-piece bogie</a:t>
            </a:r>
          </a:p>
          <a:p>
            <a:pPr marL="342900" lvl="0" indent="-342900">
              <a:lnSpc>
                <a:spcPct val="140000"/>
              </a:lnSpc>
              <a:spcBef>
                <a:spcPct val="20000"/>
              </a:spcBef>
              <a:buClr>
                <a:srgbClr val="FF0000"/>
              </a:buClr>
              <a:buFont typeface="Wingdings" pitchFamily="2" charset="2"/>
              <a:buChar char="è"/>
              <a:defRPr/>
            </a:pPr>
            <a:r>
              <a:rPr lang="en-US" sz="2000" kern="0" dirty="0" smtClean="0">
                <a:solidFill>
                  <a:srgbClr val="073F89"/>
                </a:solidFill>
              </a:rPr>
              <a:t>Experimental verification</a:t>
            </a:r>
          </a:p>
          <a:p>
            <a:pPr marL="342900" lvl="0" indent="-342900">
              <a:lnSpc>
                <a:spcPct val="140000"/>
              </a:lnSpc>
              <a:spcBef>
                <a:spcPct val="20000"/>
              </a:spcBef>
              <a:buClr>
                <a:srgbClr val="073F89"/>
              </a:buClr>
              <a:buFont typeface="Wingdings" pitchFamily="2" charset="2"/>
              <a:buChar char="è"/>
              <a:defRPr/>
            </a:pPr>
            <a:r>
              <a:rPr lang="en-US" sz="2000" kern="0" dirty="0" smtClean="0">
                <a:solidFill>
                  <a:srgbClr val="073F89"/>
                </a:solidFill>
              </a:rPr>
              <a:t>Flexible bodies, stress load and durability</a:t>
            </a:r>
          </a:p>
          <a:p>
            <a:pPr marL="342900" lvl="0" indent="-342900">
              <a:lnSpc>
                <a:spcPct val="140000"/>
              </a:lnSpc>
              <a:spcBef>
                <a:spcPct val="20000"/>
              </a:spcBef>
              <a:buClr>
                <a:srgbClr val="073F89"/>
              </a:buClr>
              <a:buFont typeface="Wingdings" pitchFamily="2" charset="2"/>
              <a:buChar char="è"/>
            </a:pPr>
            <a:r>
              <a:rPr lang="en-US" sz="2000" kern="0" dirty="0" smtClean="0">
                <a:solidFill>
                  <a:srgbClr val="073F89"/>
                </a:solidFill>
              </a:rPr>
              <a:t>Application</a:t>
            </a:r>
          </a:p>
          <a:p>
            <a:pPr marL="342900" marR="0" lvl="0" indent="-342900" algn="l" defTabSz="914400" rtl="0" eaLnBrk="1" fontAlgn="base" latinLnBrk="0" hangingPunct="1">
              <a:lnSpc>
                <a:spcPct val="140000"/>
              </a:lnSpc>
              <a:spcBef>
                <a:spcPct val="20000"/>
              </a:spcBef>
              <a:spcAft>
                <a:spcPct val="0"/>
              </a:spcAft>
              <a:buClr>
                <a:srgbClr val="073F89"/>
              </a:buClr>
              <a:buSzTx/>
              <a:buFont typeface="Wingdings" pitchFamily="2" charset="2"/>
              <a:buNone/>
              <a:tabLst/>
              <a:defRPr/>
            </a:pPr>
            <a:endParaRPr kumimoji="0" lang="ru-RU" sz="2000" b="0" i="0" u="none" strike="noStrike" kern="0" cap="none" spc="0" normalizeH="0" baseline="0" noProof="0" dirty="0" smtClean="0">
              <a:ln>
                <a:noFill/>
              </a:ln>
              <a:solidFill>
                <a:srgbClr val="073F89"/>
              </a:solidFill>
              <a:effectLst/>
              <a:uLnTx/>
              <a:uFillTx/>
              <a:latin typeface="Arial" charset="0"/>
              <a:ea typeface="+mn-ea"/>
              <a:cs typeface="+mn-cs"/>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0000CC"/>
      </a:hlink>
      <a:folHlink>
        <a:srgbClr val="B2B2B2"/>
      </a:folHlink>
    </a:clrScheme>
    <a:fontScheme name="Default Design">
      <a:majorFont>
        <a:latin typeface="Arial"/>
        <a:ea typeface=""/>
        <a:cs typeface=""/>
      </a:majorFont>
      <a:minorFont>
        <a:latin typeface="Times New Roman"/>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triangle" w="med" len="med"/>
        </a:ln>
        <a:effectLst/>
      </a:spPr>
      <a:bodyPr vert="horz" wrap="none" lIns="0" tIns="46800" rIns="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triangle" w="med" len="med"/>
        </a:ln>
        <a:effectLst/>
      </a:spPr>
      <a:bodyPr vert="horz" wrap="none" lIns="0" tIns="46800" rIns="0" bIns="45720" numCol="1" anchor="t" anchorCtr="0" compatLnSpc="1">
        <a:prstTxWarp prst="textNoShape">
          <a:avLst/>
        </a:prstTxWarp>
        <a:spAutoFit/>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Тема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15320</TotalTime>
  <Words>1703</Words>
  <Application>Microsoft Office PowerPoint</Application>
  <PresentationFormat>Экран (4:3)</PresentationFormat>
  <Paragraphs>261</Paragraphs>
  <Slides>28</Slides>
  <Notes>16</Notes>
  <HiddenSlides>0</HiddenSlides>
  <MMClips>9</MMClips>
  <ScaleCrop>false</ScaleCrop>
  <HeadingPairs>
    <vt:vector size="8" baseType="variant">
      <vt:variant>
        <vt:lpstr>Использованные шрифты</vt:lpstr>
      </vt:variant>
      <vt:variant>
        <vt:i4>5</vt:i4>
      </vt:variant>
      <vt:variant>
        <vt:lpstr>Тема</vt:lpstr>
      </vt:variant>
      <vt:variant>
        <vt:i4>1</vt:i4>
      </vt:variant>
      <vt:variant>
        <vt:lpstr>Внедренные серверы OLE</vt:lpstr>
      </vt:variant>
      <vt:variant>
        <vt:i4>3</vt:i4>
      </vt:variant>
      <vt:variant>
        <vt:lpstr>Заголовки слайдов</vt:lpstr>
      </vt:variant>
      <vt:variant>
        <vt:i4>28</vt:i4>
      </vt:variant>
    </vt:vector>
  </HeadingPairs>
  <TitlesOfParts>
    <vt:vector size="37" baseType="lpstr">
      <vt:lpstr>Arial</vt:lpstr>
      <vt:lpstr>Wingdings</vt:lpstr>
      <vt:lpstr>Times New Roman</vt:lpstr>
      <vt:lpstr>Arial Cyr</vt:lpstr>
      <vt:lpstr>Tahoma</vt:lpstr>
      <vt:lpstr>Default Design</vt:lpstr>
      <vt:lpstr>Лист</vt:lpstr>
      <vt:lpstr>Точечный рисунок</vt:lpstr>
      <vt:lpstr>Диаграмма</vt:lpstr>
      <vt:lpstr>Models and Applications</vt:lpstr>
      <vt:lpstr>Contents</vt:lpstr>
      <vt:lpstr>Model of freight car with three-piece bogies 18-100, 18-578</vt:lpstr>
      <vt:lpstr>Friction system of three-piece bogie</vt:lpstr>
      <vt:lpstr>Friction system of three-piece bogie</vt:lpstr>
      <vt:lpstr>Three-piece bogie by AmstedRail</vt:lpstr>
      <vt:lpstr>Слайд 7</vt:lpstr>
      <vt:lpstr>Слайд 8</vt:lpstr>
      <vt:lpstr>Слайд 9</vt:lpstr>
      <vt:lpstr>Experimental verification: outline </vt:lpstr>
      <vt:lpstr>Experimental verification: comparison of experimental and simulation results</vt:lpstr>
      <vt:lpstr>Слайд 12</vt:lpstr>
      <vt:lpstr>Слайд 13</vt:lpstr>
      <vt:lpstr>Stress calculation for side frame</vt:lpstr>
      <vt:lpstr>Calculation of stresses</vt:lpstr>
      <vt:lpstr>Example for hybrid model creation</vt:lpstr>
      <vt:lpstr>Eigenmode computation</vt:lpstr>
      <vt:lpstr>Integration of movement equation</vt:lpstr>
      <vt:lpstr>Evaluation results: flat-car platform frame</vt:lpstr>
      <vt:lpstr>Durability: experiment verification</vt:lpstr>
      <vt:lpstr>Слайд 21</vt:lpstr>
      <vt:lpstr>Case Study: Choice of Rational Gauge</vt:lpstr>
      <vt:lpstr>Mutivariant Analysis</vt:lpstr>
      <vt:lpstr>Mutivariant Analysis</vt:lpstr>
      <vt:lpstr>Simulation Results</vt:lpstr>
      <vt:lpstr>Factor Analysis</vt:lpstr>
      <vt:lpstr>Factor Analysis</vt:lpstr>
      <vt:lpstr>The End</vt:lpstr>
    </vt:vector>
  </TitlesOfParts>
  <Company>BSTU</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Содержание</dc:title>
  <dc:creator>Pogorelov</dc:creator>
  <cp:lastModifiedBy>Kovalev</cp:lastModifiedBy>
  <cp:revision>824</cp:revision>
  <dcterms:created xsi:type="dcterms:W3CDTF">2001-08-16T15:43:38Z</dcterms:created>
  <dcterms:modified xsi:type="dcterms:W3CDTF">2013-11-02T13:33:45Z</dcterms:modified>
</cp:coreProperties>
</file>